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60" r:id="rId4"/>
    <p:sldId id="261" r:id="rId5"/>
    <p:sldId id="267" r:id="rId6"/>
    <p:sldId id="265" r:id="rId7"/>
    <p:sldId id="268" r:id="rId8"/>
    <p:sldId id="257" r:id="rId9"/>
    <p:sldId id="258" r:id="rId10"/>
    <p:sldId id="263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756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446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208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64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58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23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756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765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2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29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203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74000">
              <a:schemeClr val="accent2">
                <a:lumMod val="40000"/>
                <a:lumOff val="60000"/>
              </a:schemeClr>
            </a:gs>
            <a:gs pos="83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7EC3FA5-FBA4-4A11-8E9B-B11245BEE9C0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7AFD50F7-3BA9-4CB5-A0C9-FA0DDBD50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55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AF2FD-FC75-425C-8EC0-020B1C5DC7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/>
              <a:t>Профилактика суицидального поведения у детей и подростков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9BCD47-3124-46FC-933D-D9B4F54864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6582" y="4394039"/>
            <a:ext cx="8144134" cy="1117687"/>
          </a:xfrm>
        </p:spPr>
        <p:txBody>
          <a:bodyPr/>
          <a:lstStyle/>
          <a:p>
            <a:r>
              <a:rPr lang="ru-RU" dirty="0"/>
              <a:t>ГБУЗ АО «Амурская областная психиатрическая больница»</a:t>
            </a:r>
          </a:p>
          <a:p>
            <a:r>
              <a:rPr lang="ru-RU" dirty="0"/>
              <a:t>Медицинский психолог: Лончакова П.С.</a:t>
            </a:r>
          </a:p>
        </p:txBody>
      </p:sp>
    </p:spTree>
    <p:extLst>
      <p:ext uri="{BB962C8B-B14F-4D97-AF65-F5344CB8AC3E}">
        <p14:creationId xmlns:p14="http://schemas.microsoft.com/office/powerpoint/2010/main" val="625000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42C1FB9-53CB-4031-A99D-57A5FF2B4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40" y="1500810"/>
            <a:ext cx="11668538" cy="3468354"/>
          </a:xfrm>
        </p:spPr>
        <p:txBody>
          <a:bodyPr>
            <a:norm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развитие индивидуальных приемов 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защиты в сложных жизненных ситуациях;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повышать стрессоустойчивость путем психологической подготовки подростка к сложным и противоречивым ситуациям в жизни, формирования готовности к преодолению ожидаемых трудностей.</a:t>
            </a:r>
          </a:p>
          <a:p>
            <a:pPr lvl="0" algn="just"/>
            <a:r>
              <a:rPr lang="ru-RU" sz="2400" b="1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 уделить формированию правильного отношения к ошибкам, умению использовать их для приобретения жизненного опыта.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984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психопрофилактика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09" y="2419928"/>
            <a:ext cx="11222182" cy="402705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NewRomanPSMT"/>
              </a:rPr>
              <a:t>Обучение </a:t>
            </a:r>
            <a:r>
              <a:rPr lang="ru-RU" dirty="0">
                <a:latin typeface="TimesNewRomanPSMT"/>
              </a:rPr>
              <a:t>социальным навыкам и умениям преодоления стресса. </a:t>
            </a:r>
            <a:endParaRPr lang="ru-RU" dirty="0" smtClean="0">
              <a:latin typeface="TimesNewRomanPSMT"/>
            </a:endParaRPr>
          </a:p>
          <a:p>
            <a:r>
              <a:rPr lang="ru-RU" dirty="0" smtClean="0">
                <a:latin typeface="TimesNewRomanPSMT"/>
              </a:rPr>
              <a:t>Проведение социально-психологических тренингов </a:t>
            </a:r>
            <a:r>
              <a:rPr lang="ru-RU" dirty="0">
                <a:latin typeface="TimesNewRomanPSMT"/>
              </a:rPr>
              <a:t>проблем -разрешающего поведения, </a:t>
            </a:r>
            <a:endParaRPr lang="ru-RU" dirty="0" smtClean="0">
              <a:latin typeface="TimesNewRomanPSMT"/>
            </a:endParaRPr>
          </a:p>
          <a:p>
            <a:r>
              <a:rPr lang="ru-RU" b="1" dirty="0" smtClean="0">
                <a:latin typeface="TimesNewRomanPSMT"/>
              </a:rPr>
              <a:t>развитие внешнего и внутреннего локус контроля (то есть поиск внешний (социальная поддержка: семья, друзья и другие значимые люди) и внутренних ресурсов личности)</a:t>
            </a:r>
          </a:p>
          <a:p>
            <a:r>
              <a:rPr lang="ru-RU" dirty="0" smtClean="0">
                <a:latin typeface="TimesNewRomanPSMT"/>
              </a:rPr>
              <a:t>Индивидуальные и групповые </a:t>
            </a:r>
            <a:r>
              <a:rPr lang="ru-RU" dirty="0" err="1" smtClean="0">
                <a:latin typeface="TimesNewRomanPSMT"/>
              </a:rPr>
              <a:t>психокоррекционные</a:t>
            </a:r>
            <a:r>
              <a:rPr lang="ru-RU" dirty="0" smtClean="0">
                <a:latin typeface="TimesNewRomanPSMT"/>
              </a:rPr>
              <a:t> занятия </a:t>
            </a:r>
            <a:r>
              <a:rPr lang="ru-RU" b="1" dirty="0">
                <a:latin typeface="TimesNewRomanPSMT"/>
              </a:rPr>
              <a:t>по повышению самооценки</a:t>
            </a:r>
            <a:r>
              <a:rPr lang="ru-RU" b="1" dirty="0" smtClean="0">
                <a:latin typeface="TimesNewRomanPSMT"/>
              </a:rPr>
              <a:t>, положительной Я-концепции, положительной концепции окружающего мира, развитие </a:t>
            </a:r>
            <a:r>
              <a:rPr lang="ru-RU" b="1" dirty="0" err="1" smtClean="0">
                <a:latin typeface="TimesNewRomanPSMT"/>
              </a:rPr>
              <a:t>эмпатии</a:t>
            </a:r>
            <a:endParaRPr lang="ru-RU" b="1" dirty="0">
              <a:latin typeface="TimesNewRomanPSMT"/>
            </a:endParaRPr>
          </a:p>
          <a:p>
            <a:r>
              <a:rPr lang="ru-RU" b="1" dirty="0" smtClean="0">
                <a:latin typeface="TimesNewRomanPSMT"/>
              </a:rPr>
              <a:t>Овладение </a:t>
            </a:r>
            <a:r>
              <a:rPr lang="ru-RU" b="1" dirty="0">
                <a:latin typeface="TimesNewRomanPSMT"/>
              </a:rPr>
              <a:t>навыками </a:t>
            </a:r>
            <a:r>
              <a:rPr lang="ru-RU" b="1" dirty="0" smtClean="0">
                <a:latin typeface="TimesNewRomanPSMT"/>
              </a:rPr>
              <a:t>практического применения стратегий проблем-разрешающего поведения, </a:t>
            </a:r>
            <a:r>
              <a:rPr lang="ru-RU" dirty="0" smtClean="0">
                <a:latin typeface="TimesNewRomanPSMT"/>
              </a:rPr>
              <a:t>поиска </a:t>
            </a:r>
            <a:r>
              <a:rPr lang="ru-RU" dirty="0">
                <a:latin typeface="TimesNewRomanPSMT"/>
              </a:rPr>
              <a:t>социальной поддержки,</a:t>
            </a:r>
          </a:p>
          <a:p>
            <a:r>
              <a:rPr lang="ru-RU" dirty="0" smtClean="0">
                <a:latin typeface="TimesNewRomanPSMT"/>
              </a:rPr>
              <a:t>Повышение уровня </a:t>
            </a:r>
            <a:r>
              <a:rPr lang="ru-RU" dirty="0">
                <a:latin typeface="TimesNewRomanPSMT"/>
              </a:rPr>
              <a:t>самоконтроля, </a:t>
            </a:r>
            <a:r>
              <a:rPr lang="ru-RU" dirty="0" smtClean="0">
                <a:latin typeface="TimesNewRomanPSMT"/>
              </a:rPr>
              <a:t>мотивации </a:t>
            </a:r>
            <a:r>
              <a:rPr lang="ru-RU" dirty="0">
                <a:latin typeface="TimesNewRomanPSMT"/>
              </a:rPr>
              <a:t>на достижение успеха </a:t>
            </a:r>
            <a:r>
              <a:rPr lang="ru-RU" dirty="0" smtClean="0">
                <a:latin typeface="TimesNewRomanPSMT"/>
              </a:rPr>
              <a:t>( в формате </a:t>
            </a:r>
            <a:r>
              <a:rPr lang="ru-RU" b="1" dirty="0" smtClean="0">
                <a:latin typeface="TimesNewRomanPSMT"/>
              </a:rPr>
              <a:t>тренинга поведенческих навыков</a:t>
            </a:r>
            <a:r>
              <a:rPr lang="ru-RU" dirty="0" smtClean="0">
                <a:latin typeface="TimesNewRomanPSMT"/>
              </a:rPr>
              <a:t>)</a:t>
            </a:r>
          </a:p>
          <a:p>
            <a:r>
              <a:rPr lang="ru-RU" b="1" dirty="0" smtClean="0">
                <a:latin typeface="TimesNewRomanPSMT"/>
              </a:rPr>
              <a:t>Тренинги на развитие эмоционального интеллекта (в том числе тренинги на развитие умения экологично проживать негативные эмоции)</a:t>
            </a:r>
          </a:p>
          <a:p>
            <a:r>
              <a:rPr lang="ru-RU" b="1" dirty="0" smtClean="0">
                <a:latin typeface="TimesNewRomanPSMT"/>
              </a:rPr>
              <a:t>Тренинги на формирование и развитие положительной я -концепции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62789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100" y="613710"/>
            <a:ext cx="7729728" cy="1188720"/>
          </a:xfrm>
        </p:spPr>
        <p:txBody>
          <a:bodyPr/>
          <a:lstStyle/>
          <a:p>
            <a:r>
              <a:rPr lang="ru-RU" dirty="0" smtClean="0"/>
              <a:t>Практические пособия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983" y="2225965"/>
            <a:ext cx="11369962" cy="43595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Памятка-тетрадь работы с негативными мыслями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Рабочая тетрадь: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 под контролем.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избавиться от стыда и беспокойства. — СПб.: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Кларк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Дэвид: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2023. — 224 с.: ил. — (Серия 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Psychology workbook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Рабочая тетрадь: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Дэвид Кларк: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беспокойство. Управление стрессом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подростков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СПб.: Питер, 2023</a:t>
            </a:r>
            <a:r>
              <a:rPr lang="ru-RU" dirty="0" smtClean="0">
                <a:latin typeface="PTSerif-Regular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тетрадь: Развиваем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гибкое мышление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Джессика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Шлейдер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Майкл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Малларки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Мэллори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Добиас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пер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англ. В. Горохова. — Москва : Манн, Иванов и Фербер, 2022. — 138 с. — (Ключ 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себе. Простые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самопомощи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 тревоги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Рабочая тетрадь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«Мир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меня» (Авторский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коллектив: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Скорлупина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Е.А., Страхова А.С., Кудинова Т.Н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2022г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Маккей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М., Вуд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Дж. 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справляться с эмоциями каждый день: дневник диалектической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поведенческой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терапии. Второе издание. - СПб: ИГ «Весь», 2022. - 192 с.</a:t>
            </a:r>
          </a:p>
        </p:txBody>
      </p:sp>
    </p:spTree>
    <p:extLst>
      <p:ext uri="{BB962C8B-B14F-4D97-AF65-F5344CB8AC3E}">
        <p14:creationId xmlns:p14="http://schemas.microsoft.com/office/powerpoint/2010/main" val="369468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312174-521E-481F-B39E-6BD83C947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Социально-средовые факторы суицидального риска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FE8645-9788-43BF-83F2-D47E1C7C7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3" y="2196445"/>
            <a:ext cx="11340445" cy="454372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b="1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1. </a:t>
            </a:r>
            <a:r>
              <a:rPr lang="ru-RU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главных факторов суицидального поведения в подростковом возрасте выделяют </a:t>
            </a:r>
            <a:r>
              <a:rPr lang="ru-RU" b="1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неблагоприятную семейную обстановку. </a:t>
            </a:r>
            <a:r>
              <a:rPr lang="ru-RU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Разрушительность семейного уклада отмечена практически всеми отечественными учеными, исследовавшими проблему детского суицида.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- Ситуация длительного конфликта в семье или ситуации развода родителей. Подростку нелегко выдерживать ситуацию, когда каждый из родителей «гнет свою линию» 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- Утрата значимой привязанности, например, смерть мамы или любимой собаки для ребенка становится нелегким испытанием. 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- Отсутствие в семье «значимого взрослого». В этой ситуации проявляется социальная и психологическая изолированность подростка. 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b="1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2. Психологическая неадекватность воспитании: </a:t>
            </a:r>
            <a:r>
              <a:rPr lang="ru-RU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назойливостью, морализаторством, несправедливостью в требованиях и притязаниях; наличием факта психологического или сексуального насилия: наличием фактов физического насилия.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92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8C8AA-AE40-4240-BB4E-109CFCED8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938" y="178904"/>
            <a:ext cx="11378151" cy="165526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Индивидуально-психологические особенности подростков,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предрасполагающие к суицидальному поведению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0D8D8F-4118-4E9E-9D0E-0B2186B61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2144598"/>
            <a:ext cx="11378151" cy="4713402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Суицидальное поведение детерминировано множеством факторов, среди которых личностным характеристикам отводится существенная роль. личность всеми </a:t>
            </a:r>
            <a:r>
              <a:rPr lang="ru-RU" sz="260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индивидуальными особенностями представляет собой стержневую основу для понимания суицидального поведения как проявления социально-психологической дезадаптации. Среди личностных индикаторов суицидального поведения, в результате научных исследований, выделены: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Личностная импульсивность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сниженная толерантность к эмоциональным нагрузкам;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категоричность: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незрелость суждений;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неблагополучие коммуникативной сферы: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неадекватная возможностям личности самооценка: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слабость личностной психологической защиты: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и утрата ценности жизни;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перфекционизм,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34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D702ACD-7748-4025-A76B-27E9AA5AD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47" y="2215300"/>
            <a:ext cx="11104776" cy="4642700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b="1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Подростковое одиночество </a:t>
            </a: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(дети, попадающие в группу «отверженные» и др.)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начальной школе (7-9 лет), статус отверженности определяется внешними признаками, например, неряшливость, неопрятность, грязная одежда, неприятный запах и т.д.;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среднем звене (10-14 лет), статус отверженности определяется успешностью или, наоборот, не успешностью в учебе.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категорию «изгоев, попадают как отличники, так и неуспевающие ученики. • для юношеского периода (14-18 лет) характерны личностные проявления, симпатии и предпочтения по половому признаку.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b="1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протекающий пубертат. </a:t>
            </a: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Этот фактор свидетельствует о грубых нарушениях в развитии подростка, дисгармоничном развитии, в сравнении </a:t>
            </a:r>
            <a:r>
              <a:rPr lang="ru-RU" sz="1900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сo</a:t>
            </a: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сверстниками.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интенсивное проявление вторичных половых признаков (так называемый «ранний старт») в сравнении со сверстниками и нормами в развитии. В норме, для девочек, проявление половых признаков происходит к 11 годам, у мальчиков после 13 лет.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900" dirty="0" err="1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Дисморфия</a:t>
            </a:r>
            <a:r>
              <a:rPr lang="ru-RU" sz="1900" dirty="0">
                <a:solidFill>
                  <a:srgbClr val="2C2D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(неудовлетворенность своим внешним видом в связи с очень интенсивным гармоничным развитием в период подросткового возраста). Непропорциональный рост конечностей, характерен для внешнего вида подростка, интенсивный и непропорциональный увеличения внутренних органов провоцирует эмоциональные перепады. Наблюдаются гормональные перепады и взрывы у подростка</a:t>
            </a:r>
            <a:endParaRPr lang="ru-RU" sz="1500" dirty="0">
              <a:solidFill>
                <a:srgbClr val="2C2D2E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706C1F-2AFB-4C9C-BAE7-26BFA6D05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01" y="722138"/>
            <a:ext cx="9998307" cy="1133954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278C8AA-AE40-4240-BB4E-109CFCED8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938" y="178904"/>
            <a:ext cx="11378151" cy="167718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Индивидуально-психологические особенности подростков,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предрасполагающие к суицидальному поведению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250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9830B-BF75-4F44-A019-59BD5E2B5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0" y="921811"/>
            <a:ext cx="9613861" cy="1080938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Когнитивные факторы риска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8950F6-78A1-4D46-99DD-12307B2F5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10066236" cy="4016793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когнитивная ригидность;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ситуации в глубоко негативных тонах; 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они не могут придумать эффективные альтернативы для решения проблемной ситуации; 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узкий горизонт планирования; 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сниженный набор вариантов будущего. 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негативный атрибутивный стиль мышления, т.е. все позитивное, что происходит, соотносится с внешними силами; все негативное – с собственной неэффективностью, виной, беспомощностью.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28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482B0-381C-4864-9C44-D0F980925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083" y="129209"/>
            <a:ext cx="8609689" cy="18055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Симптомы суицидальных намерений подростков. </a:t>
            </a:r>
            <a:br>
              <a:rPr lang="ru-RU" dirty="0"/>
            </a:br>
            <a:r>
              <a:rPr lang="ru-RU" dirty="0"/>
              <a:t>На что следует обращать внимание в поведении ребенка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D045D0-6488-4CCD-B8D3-EDFEE8632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102178"/>
            <a:ext cx="10160504" cy="4755822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Развитие суицидальных тенденций часто связано с депрессией, необходимо обращать внимание на ее типичные симптомы: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часто грустное настроение, периодический плач, чувство одиночества, бесполезности;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вялость, хроническая усталость, безнадежность и беспомощность;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снижение интересов к деятельности или снижение удовольствия от деятельности, которая раньше ребенку нравилась;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поглощенность темой смерти; постоянная скука;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социальная изоляция и сложности во взаимоотношениях;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</a:t>
            </a:r>
            <a:r>
              <a:rPr lang="ru-RU" sz="1700" b="1" dirty="0">
                <a:solidFill>
                  <a:schemeClr val="bg1"/>
                </a:solidFill>
                <a:effectLst/>
                <a:latin typeface="Calibri"/>
              </a:rPr>
              <a:t>пропуск школы или плохая успеваемость</a:t>
            </a: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b="1" dirty="0">
                <a:solidFill>
                  <a:schemeClr val="bg1"/>
                </a:solidFill>
                <a:effectLst/>
                <a:latin typeface="Calibri"/>
              </a:rPr>
              <a:t>– деструктивное (разрушительное, отклоняющееся) поведение</a:t>
            </a: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чувство неполноценности, бесполезности, потеря самоуважения, низкая самооценка и чувство вины;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повышенная чувствительность к неудачам или неадекватная реакция на похвалы и награды;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</a:t>
            </a:r>
            <a:r>
              <a:rPr lang="ru-RU" sz="1700" b="1" dirty="0">
                <a:solidFill>
                  <a:schemeClr val="bg1"/>
                </a:solidFill>
                <a:effectLst/>
                <a:latin typeface="Calibri"/>
              </a:rPr>
              <a:t>повышенная раздражительность, гневливость </a:t>
            </a: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(зачастую из-за мелочей), враждебность или выраженная тревога;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жалобы на физическую боль, например, боль в желудке или головную боль;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сложности концентрации внимания; </a:t>
            </a:r>
          </a:p>
          <a:p>
            <a:pPr marL="342900" lvl="0" indent="-342900" algn="just">
              <a:lnSpc>
                <a:spcPct val="100000"/>
              </a:lnSpc>
              <a:spcBef>
                <a:spcPct val="20000"/>
              </a:spcBef>
            </a:pPr>
            <a:r>
              <a:rPr lang="ru-RU" sz="1700" dirty="0">
                <a:solidFill>
                  <a:schemeClr val="bg1"/>
                </a:solidFill>
                <a:effectLst/>
                <a:latin typeface="Calibri"/>
              </a:rPr>
              <a:t>– значительные изменения сна и аппетита (бессонница или сонливость, потеря аппетита или неконтролируемое обжорство).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221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488341-1820-466E-9DD3-8C1787D1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1013" y="566530"/>
            <a:ext cx="7837203" cy="1258890"/>
          </a:xfrm>
        </p:spPr>
        <p:txBody>
          <a:bodyPr/>
          <a:lstStyle/>
          <a:p>
            <a:r>
              <a:rPr lang="ru-RU" dirty="0"/>
              <a:t>Фазы развития суицидального кризиса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6B9066-AA8E-43A2-9301-6DCD2ADAE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212" y="2177592"/>
            <a:ext cx="10424454" cy="483123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1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Пресуицид</a:t>
            </a:r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период времени от возникновения первых суицидальных мыслей и переживаний до их реализации — характеризуется особым психическим состоянием, которое обусловливает повышенную вероятность суицидальных действий.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пресуициде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можно выделить две фазы: </a:t>
            </a:r>
          </a:p>
          <a:p>
            <a:pPr algn="just"/>
            <a:r>
              <a:rPr lang="ru-RU" sz="1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Предиспозиционная</a:t>
            </a:r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фаза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Это период повышенной психологической напряженности, поиск путей выхода из создавшейся критической ситуации. Внимание концентрируется на «непреодолимых» трудностях жизни, на мыслях об отсутствии возможностей в решении возникших проблем. В этом периоде возникает чувство, что жизнь не имеет будущего, что в ней есть только прошлое.</a:t>
            </a:r>
          </a:p>
          <a:p>
            <a:pPr algn="just"/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Суицидальная фаза</a:t>
            </a: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Продолжительные, но неудачные попытки преобразовать психотравмирующую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ситуацию приводят человека к тому, что все его ресурсы и резервы оказываются почти исчерпанными. Поражения и неудачи влекут за собой снижение самооценки, изменяют позитивное отношение к себе, приводят к мысли о собственной несостоятельности, порождая внутренний конфликт «неприятия самого себя», «самоотрицания». На фоне эмоционального подавления возникает «сужение сознания», оно концентрируется лишь на негативных аспектах ситуации. В результате человек оказывается неспособным воспринимать то, что смогло бы помощь ему в разрешении проблемы. </a:t>
            </a: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мере того как исчерпываются все известные варианты разрешения ситуации, возникает ощущение беспомощности перед трудностями.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841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AD3C5C-4A51-4154-9219-2F5BC3BB3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765" y="427382"/>
            <a:ext cx="10222905" cy="15104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в профилактике суицида у детей и подростков</a:t>
            </a:r>
            <a:r>
              <a:rPr lang="ru-RU" b="1" dirty="0">
                <a:latin typeface="MinionPro-Bold"/>
              </a:rPr>
              <a:t/>
            </a:r>
            <a:br>
              <a:rPr lang="ru-RU" b="1" dirty="0">
                <a:latin typeface="MinionPro-Bold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30461B-11A3-4A5F-AB51-DA9D0B33B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10895794" cy="4431573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просвещение родителей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</a:t>
            </a:r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</a:t>
            </a:r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посвящено </a:t>
            </a:r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ознакомлению родителей с той ролью, которую играют внутрисемейные взаимоотношения в возникновении и закреплении тревожности ребенка </a:t>
            </a:r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(рассматриваются такие причины, как конфликты, общая атмосфера в семье, отношение родителей к ребенку и к его возможностям, особенности требований).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направление касается влияния на детей страхов и тревог близких взрослых</a:t>
            </a:r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их общего эмоционального самочувствия, их самооценки.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направление </a:t>
            </a:r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демонстрирует значение </a:t>
            </a:r>
            <a:r>
              <a:rPr lang="ru-RU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у детей уверенности в собственных силах, ощущения собственной значимости.</a:t>
            </a:r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задача такой работы - формирование у родителей представления о том, что им принадлежит решающая роль в профилактике тревожности у детей.</a:t>
            </a:r>
            <a:endParaRPr lang="ru-RU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07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8FB75A9-64CA-4656-B952-A2DEF7684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244" y="1159088"/>
            <a:ext cx="11312165" cy="489722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индивидуальная работа с детьми и подростками, </a:t>
            </a:r>
            <a:r>
              <a:rPr lang="ru-RU" sz="2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ориентированная </a:t>
            </a:r>
            <a:r>
              <a:rPr lang="ru-RU" sz="2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выработку и укрепление уверенности в себе, собственных критериев успешности, адекватности переживаемых эмоций, умения вести себя в трудных ситуациях, в случае неуспеха.</a:t>
            </a:r>
          </a:p>
          <a:p>
            <a:pPr algn="just"/>
            <a:r>
              <a:rPr lang="ru-RU" sz="2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значение при коррекционной работе отводится индивидуальным «зонам уязвимости», характерным для конкретного ребенка. Важное место занимает подготовка детей к новым обстоятельствам, снижение неопределенности </a:t>
            </a:r>
            <a:r>
              <a:rPr lang="ru-RU" sz="2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ситуаций, </a:t>
            </a:r>
            <a:r>
              <a:rPr lang="ru-RU" sz="26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конструктивным способам поведения в </a:t>
            </a:r>
            <a:r>
              <a:rPr lang="ru-RU" sz="26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них.</a:t>
            </a:r>
            <a:endParaRPr lang="ru-RU" sz="26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1.Обучение навыкам выражения эмоций социально-приемлемым способом, </a:t>
            </a:r>
          </a:p>
          <a:p>
            <a:pPr algn="just"/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2.развитие эмоционального интеллекта, </a:t>
            </a:r>
          </a:p>
          <a:p>
            <a:pPr algn="just"/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3.формирование положительного образа-Я, самооценки, уникальности и неповторимости не только собственной личности, но и других людей; </a:t>
            </a:r>
          </a:p>
          <a:p>
            <a:pPr algn="just"/>
            <a:r>
              <a:rPr lang="ru-RU" sz="2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развитие коммуникативных навыков, необходимых для решения трудных, стрессовых ситуаций;</a:t>
            </a:r>
          </a:p>
          <a:p>
            <a:pPr algn="just"/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479919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241</TotalTime>
  <Words>1404</Words>
  <Application>Microsoft Office PowerPoint</Application>
  <PresentationFormat>Широкоэкранный</PresentationFormat>
  <Paragraphs>87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Calibri</vt:lpstr>
      <vt:lpstr>Corbel</vt:lpstr>
      <vt:lpstr>Gill Sans MT</vt:lpstr>
      <vt:lpstr>MinionPro-Bold</vt:lpstr>
      <vt:lpstr>PTSerif-Regular</vt:lpstr>
      <vt:lpstr>Times New Roman</vt:lpstr>
      <vt:lpstr>TimesNewRomanPSMT</vt:lpstr>
      <vt:lpstr>Parcel</vt:lpstr>
      <vt:lpstr>Профилактика суицидального поведения у детей и подростков</vt:lpstr>
      <vt:lpstr>Социально-средовые факторы суицидального риска</vt:lpstr>
      <vt:lpstr>Индивидуально-психологические особенности подростков,  предрасполагающие к суицидальному поведению</vt:lpstr>
      <vt:lpstr>Индивидуально-психологические особенности подростков,  предрасполагающие к суицидальному поведению</vt:lpstr>
      <vt:lpstr>Когнитивные факторы риска </vt:lpstr>
      <vt:lpstr>Симптомы суицидальных намерений подростков.  На что следует обращать внимание в поведении ребенка</vt:lpstr>
      <vt:lpstr>Фазы развития суицидального кризиса</vt:lpstr>
      <vt:lpstr>Направления в профилактике суицида у детей и подростков </vt:lpstr>
      <vt:lpstr>Презентация PowerPoint</vt:lpstr>
      <vt:lpstr>Презентация PowerPoint</vt:lpstr>
      <vt:lpstr>психопрофилактика</vt:lpstr>
      <vt:lpstr>Практические пособия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суицидального поведения у детей и подростков</dc:title>
  <dc:creator>Дима Кожененко</dc:creator>
  <cp:lastModifiedBy>123</cp:lastModifiedBy>
  <cp:revision>12</cp:revision>
  <dcterms:created xsi:type="dcterms:W3CDTF">2023-09-19T05:27:16Z</dcterms:created>
  <dcterms:modified xsi:type="dcterms:W3CDTF">2024-10-03T11:53:07Z</dcterms:modified>
</cp:coreProperties>
</file>