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tableStyles" Target="tableStyles.xml" /><Relationship Id="rId5" Type="http://schemas.openxmlformats.org/officeDocument/2006/relationships/slide" Target="slides/slide4.xml" /><Relationship Id="rId10" Type="http://schemas.openxmlformats.org/officeDocument/2006/relationships/theme" Target="theme/theme1.xml" /><Relationship Id="rId4" Type="http://schemas.openxmlformats.org/officeDocument/2006/relationships/slide" Target="slides/slide3.xml" /><Relationship Id="rId9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D76619-E362-76CF-9488-F8E96EDF46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A42A466-6330-2E85-C2D3-EF73E297E9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FD6F9F0-A120-20C2-C6F0-2CBCAA8FA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44BD-80E4-D342-AC29-710A863F7F23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278884-92B9-7708-D8B2-4C179A0BF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D6388F-7281-A18F-EB4C-935435957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CC009-476F-BC47-9EA9-3B01AD82ED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388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3E3758-6EB0-3153-DE92-5C0C6DDD7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5BD562F-4C28-170D-79F7-0C22575076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AA781EE-741F-A028-793C-B8CC55F96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44BD-80E4-D342-AC29-710A863F7F23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23B6F23-817B-2696-9491-013E3AD50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EC7EAD-5508-64FE-E6CA-90B002B2E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CC009-476F-BC47-9EA9-3B01AD82ED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776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50E312C-1D23-F2A2-462F-E7DDEF2CFD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4437C3D-4747-899A-2B7F-D15F3ADE25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5E95A4-2A4B-E4F8-040F-08ABBD681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44BD-80E4-D342-AC29-710A863F7F23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5A42C3D-8E46-D289-F5CE-E3EBB5CB8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50A9E78-A959-3663-8CAC-89EE5048F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CC009-476F-BC47-9EA9-3B01AD82ED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699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25B51C-A3D0-7F70-39FC-21886BFA7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FF0E064-947F-E876-9004-EEA323CAEB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D8F8FF-EC77-1480-99EE-559FFEAD2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44BD-80E4-D342-AC29-710A863F7F23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C3CDFC-2FA0-62A6-9B26-AD07AFBA4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C0A386-56E7-AF47-B86F-6050AAE15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CC009-476F-BC47-9EA9-3B01AD82ED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769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262904-49D2-CF71-2756-8F54F9934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5DF7E8E-4098-35BB-783B-5A0BC4C5B0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A1FFE19-A69D-6BB9-A585-4B2498C09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44BD-80E4-D342-AC29-710A863F7F23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FFD8F0-56CB-9F8D-D603-1265AE146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3B55730-7252-04C6-5B69-50F910DA4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CC009-476F-BC47-9EA9-3B01AD82ED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177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73C08D-5A48-AD28-ED96-1D86C8213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478747-5C2C-E808-2F3C-B0006D2329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AB92420-A99D-FBDB-DB6B-612A97325D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5DE7902-D8E3-2CAD-7245-F653E99D2F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44BD-80E4-D342-AC29-710A863F7F23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82551DB-CF21-C7B3-9B94-247AD3206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A6C11E2-7348-A3C3-61B3-F6D35B5CC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CC009-476F-BC47-9EA9-3B01AD82ED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55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8175A5-AA21-7945-1BA0-4C9508896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4FA193-8D8C-90FE-32E3-345E2B2DAC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58482B2-9DC4-5EDC-F161-3E77A397DC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E982D0A-A2D4-6C7D-F485-AFAF42B1D4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7FC9AF4-7A1E-7AD5-7DF3-3455765EA4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382BAF0-7846-4F22-ECB6-02125231A3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44BD-80E4-D342-AC29-710A863F7F23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A9909F6-AC28-ED87-7E44-8CE872EAE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3A66A35-A92A-DE3F-AAED-D13DABA14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CC009-476F-BC47-9EA9-3B01AD82ED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865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F645A1-58F9-DB47-4597-A5F81234F5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C52C404-7242-B28B-DBF0-00A88FB61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44BD-80E4-D342-AC29-710A863F7F23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37FA9B5-CD7F-5B5A-8E43-28FD5F77E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49F837B-0EBA-3E65-5D45-5B0143298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CC009-476F-BC47-9EA9-3B01AD82ED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978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0A4278D-5901-38B3-352F-2C96A8180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44BD-80E4-D342-AC29-710A863F7F23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85BEA09-B70E-58E7-411C-49D0F4DD0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AD496D3-2479-FBF5-FB0A-81830A9B6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CC009-476F-BC47-9EA9-3B01AD82ED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585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34D433-3108-3985-E82D-30A5643DF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882BD0-3F58-D2BD-102C-9563C26E1A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4DAF523-D589-318B-3A05-050DF6000A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D0CE76A-42B1-F65A-6260-6F1846292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44BD-80E4-D342-AC29-710A863F7F23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0D620E5-5029-E0D7-1107-5E4E99F54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FBB3358-09EA-959F-53AC-064EDB6DA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CC009-476F-BC47-9EA9-3B01AD82ED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241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5B0ECB-4C6F-FFB0-7973-48A0B6374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CE57015-6282-11D1-45B5-DB597E6BA3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F7E5297-3059-199D-892E-915E85F766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97E5ECB-C8E6-7757-D78A-3F4927099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44BD-80E4-D342-AC29-710A863F7F23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662D252-C4D6-4E2C-B578-2528A3049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DAD87AD-79AD-C8F4-1CB2-CE461C21B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CC009-476F-BC47-9EA9-3B01AD82ED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336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2C0331-8EC3-2EA9-93D8-F7B51C71A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0158D2-D9C1-704F-F611-115B53C7A5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B5921B7-F603-3EFE-B561-18F728F17C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7B44BD-80E4-D342-AC29-710A863F7F23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90AEBE-DAEB-7736-8633-3A0A954FEA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33A8C8E-0D0B-30B4-CF9C-99B738A2CC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0BCC009-476F-BC47-9EA9-3B01AD82ED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432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 /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 /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F3B27B-1A5B-D032-98F1-11058976B3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10800000" flipV="1">
            <a:off x="548339" y="2363413"/>
            <a:ext cx="7029825" cy="2380410"/>
          </a:xfrm>
        </p:spPr>
        <p:txBody>
          <a:bodyPr>
            <a:normAutofit fontScale="90000"/>
          </a:bodyPr>
          <a:lstStyle/>
          <a:p>
            <a:r>
              <a:rPr lang="ru-RU" sz="4400" b="1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Либеральный стиль семейного воспитания (попустительский). Рекомендации родителям. </a:t>
            </a:r>
            <a:endParaRPr lang="ru-RU" sz="4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A2CC412-97C0-91D5-0CD4-B9CF5B1E0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471" y="243969"/>
            <a:ext cx="3307106" cy="6370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351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78C9FE8-25F8-3839-EFBA-F1D428859B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044826"/>
            <a:ext cx="8198224" cy="5366871"/>
          </a:xfrm>
        </p:spPr>
        <p:txBody>
          <a:bodyPr>
            <a:normAutofit fontScale="92500"/>
          </a:bodyPr>
          <a:lstStyle/>
          <a:p>
            <a:r>
              <a:rPr lang="ru-RU" b="1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При либеральном стиле воспитания общение с ребенком строится на принципе вседозволенности и низкой дисциплины.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Ребенок демонстрирует следующее поведение: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1. Капризы и приказы (для самоутверждения): «Дай!», «Мне!», «Хочу!».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2. Обида чаще демонстративная </a:t>
            </a:r>
          </a:p>
          <a:p>
            <a:r>
              <a:rPr lang="ru-RU" dirty="0">
                <a:solidFill>
                  <a:srgbClr val="333333"/>
                </a:solidFill>
                <a:latin typeface="Roboto" panose="02000000000000000000" pitchFamily="2" charset="0"/>
              </a:rPr>
              <a:t>3. </a:t>
            </a:r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Ребенок не понимает слово «Надо!», "Нельзя", указания и требования взрослых не выполняет. </a:t>
            </a:r>
          </a:p>
          <a:p>
            <a:pPr marL="0" indent="0">
              <a:buNone/>
            </a:pPr>
            <a:r>
              <a:rPr lang="ru-RU" b="1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Для родителей с либеральным стилем характерна неспособность или нежелание руководить, направлять ребенка.</a:t>
            </a:r>
            <a:endParaRPr lang="ru-RU" b="1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686DDD2-F2E6-469B-178F-9A8E96E16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8286" y="1675625"/>
            <a:ext cx="2531914" cy="41052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CF6C7E7-7D76-CEA5-95A0-19279D4E60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47"/>
          <a:stretch/>
        </p:blipFill>
        <p:spPr>
          <a:xfrm>
            <a:off x="8548286" y="814387"/>
            <a:ext cx="3155577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868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CDC037E-5B7D-7361-AC0C-704A42E091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881" y="1323984"/>
            <a:ext cx="8054789" cy="5237116"/>
          </a:xfrm>
        </p:spPr>
        <p:txBody>
          <a:bodyPr>
            <a:normAutofit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Родители, использующие либеральный стиль воспитания детей характеризуются: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 1) заботливые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2) внимательные </a:t>
            </a:r>
          </a:p>
          <a:p>
            <a:r>
              <a:rPr lang="ru-RU" dirty="0">
                <a:solidFill>
                  <a:srgbClr val="333333"/>
                </a:solidFill>
                <a:latin typeface="Roboto" panose="02000000000000000000" pitchFamily="2" charset="0"/>
              </a:rPr>
              <a:t>3) имеют близкие отношения с детьми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4) дают свободу детям в проявлении своих желаний, индивидуальности</a:t>
            </a:r>
            <a:endParaRPr lang="ru-RU" dirty="0">
              <a:solidFill>
                <a:srgbClr val="333333"/>
              </a:solidFill>
              <a:latin typeface="Roboto" panose="02000000000000000000" pitchFamily="2" charset="0"/>
            </a:endParaRP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5) однако с трудом устанавливают границы дозволенного поведения ребенка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5) поощряют неуместное поведение ребёнка ( отсутствием запретов)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A5A8434-A5ED-483C-278F-84D896173E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7294" y="1058587"/>
            <a:ext cx="3620248" cy="474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407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7E5626-0151-ABAC-683B-8A788E2C2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635" y="111404"/>
            <a:ext cx="10923494" cy="112899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Каким вырастит ребёнок при либеральном стиле семейного воспитания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56A497-79AE-B669-994B-16635A284E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215" y="1460219"/>
            <a:ext cx="7888942" cy="5286377"/>
          </a:xfrm>
        </p:spPr>
        <p:txBody>
          <a:bodyPr>
            <a:normAutofit fontScale="92500" lnSpcReduction="20000"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1. Эгоистичные черты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2. Конфликтность (недовольство  окружающими людьми). Это не дает ребенку возможность вступать в нормальные социальные взаимоотношения и устанавливать эмоциональные связи с людьми.</a:t>
            </a:r>
          </a:p>
          <a:p>
            <a:r>
              <a:rPr lang="ru-RU" dirty="0">
                <a:solidFill>
                  <a:srgbClr val="333333"/>
                </a:solidFill>
                <a:latin typeface="Roboto" panose="02000000000000000000" pitchFamily="2" charset="0"/>
              </a:rPr>
              <a:t>3. Конфликты в школе из-за неумения уступать, слушать окружающих,  неумение следовать правилам.</a:t>
            </a:r>
            <a:endParaRPr lang="ru-RU" b="0" i="0" dirty="0">
              <a:solidFill>
                <a:srgbClr val="333333"/>
              </a:solidFill>
              <a:effectLst/>
              <a:latin typeface="Roboto" panose="02000000000000000000" pitchFamily="2" charset="0"/>
            </a:endParaRP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4. Атмосфера вседозволенности порождает различные фобии, страхами, депрессиям.</a:t>
            </a:r>
          </a:p>
          <a:p>
            <a:r>
              <a:rPr lang="ru-RU" dirty="0">
                <a:solidFill>
                  <a:srgbClr val="333333"/>
                </a:solidFill>
                <a:latin typeface="Roboto" panose="02000000000000000000" pitchFamily="2" charset="0"/>
              </a:rPr>
              <a:t>5. Неумение </a:t>
            </a:r>
            <a:r>
              <a:rPr lang="ru-RU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контролировать себя и своё поведение, как следствие, сложности формирования  самоуважения. 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BFA4B5E-9AD8-EE71-81D1-F08A75224E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624" y="1771525"/>
            <a:ext cx="3843161" cy="3583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630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DAB88-FC4F-CF8B-9954-C763CC58D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823" y="499035"/>
            <a:ext cx="10515600" cy="835492"/>
          </a:xfrm>
        </p:spPr>
        <p:txBody>
          <a:bodyPr/>
          <a:lstStyle/>
          <a:p>
            <a:pPr algn="ctr"/>
            <a:r>
              <a:rPr lang="ru-RU" b="1" dirty="0"/>
              <a:t>Рекомендации родителям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DE2833-84E4-EC6A-FF3D-ED47E878D2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2271" y="1528765"/>
            <a:ext cx="11256681" cy="4830200"/>
          </a:xfrm>
        </p:spPr>
        <p:txBody>
          <a:bodyPr>
            <a:noAutofit/>
          </a:bodyPr>
          <a:lstStyle/>
          <a:p>
            <a:r>
              <a:rPr lang="ru-RU" sz="3200" dirty="0"/>
              <a:t>1) </a:t>
            </a:r>
            <a:r>
              <a:rPr lang="ru-RU" sz="3200" b="1" dirty="0"/>
              <a:t>установите внутри семьи правило</a:t>
            </a:r>
            <a:r>
              <a:rPr lang="ru-RU" sz="3200" dirty="0"/>
              <a:t> : спрашивайте о том, как прошёл день у вашего ребенка. Не отвлекаться на домашние дела, уделили ему пару минут . Таким образом, вы даете возможность ребенку разделить его эмоции ща лень, как хорошие, так и плохие. </a:t>
            </a:r>
          </a:p>
          <a:p>
            <a:r>
              <a:rPr lang="ru-RU" sz="3200" dirty="0"/>
              <a:t>2) </a:t>
            </a:r>
            <a:r>
              <a:rPr lang="ru-RU" sz="3200" b="1" dirty="0"/>
              <a:t>Старайтесь спрашивать подробнее об успехах ребёнка в школе, со сверстниками, </a:t>
            </a:r>
            <a:r>
              <a:rPr lang="ru-RU" sz="3200" dirty="0"/>
              <a:t>о его успехах на дополнительных занятиях. Узнайте, что ему нравится,  о чем он мечтает. Так вы даёте понять ребёнку,  что его жизнь и его интересы и успехи для вас важны!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891549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45B887-29A2-EBAB-BA08-90993D271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ru-RU" b="1" dirty="0"/>
              <a:t>Рекомендации</a:t>
            </a:r>
            <a:r>
              <a:rPr lang="ru-RU" dirty="0"/>
              <a:t> </a:t>
            </a:r>
            <a:r>
              <a:rPr lang="ru-RU" b="1" dirty="0"/>
              <a:t>родителям</a:t>
            </a:r>
            <a:r>
              <a:rPr lang="ru-RU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66369B-49A7-F1AC-9710-2EE3D3FBF3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8129" y="1933202"/>
            <a:ext cx="6477000" cy="4351338"/>
          </a:xfrm>
        </p:spPr>
        <p:txBody>
          <a:bodyPr/>
          <a:lstStyle/>
          <a:p>
            <a:r>
              <a:rPr lang="ru-RU" sz="2800" dirty="0"/>
              <a:t>3) </a:t>
            </a:r>
            <a:r>
              <a:rPr lang="ru-RU" sz="2800" b="1" dirty="0"/>
              <a:t>Хвалите вашего ребенка</a:t>
            </a:r>
            <a:r>
              <a:rPr lang="ru-RU" sz="2800" dirty="0"/>
              <a:t>, отмечайте его успехи и достижения за день. Не забывайте сказать ему, что вы его любите и гордитесь им.</a:t>
            </a:r>
          </a:p>
          <a:p>
            <a:r>
              <a:rPr lang="ru-RU" sz="2800" dirty="0"/>
              <a:t>4) </a:t>
            </a:r>
            <a:r>
              <a:rPr lang="ru-RU" sz="2800" b="1" dirty="0"/>
              <a:t>устанавливайте</a:t>
            </a:r>
            <a:r>
              <a:rPr lang="ru-RU" sz="2800" dirty="0"/>
              <a:t> </a:t>
            </a:r>
            <a:r>
              <a:rPr lang="ru-RU" sz="2800" b="1" dirty="0"/>
              <a:t>границы</a:t>
            </a:r>
            <a:r>
              <a:rPr lang="ru-RU" sz="2800" dirty="0"/>
              <a:t> </a:t>
            </a:r>
            <a:r>
              <a:rPr lang="ru-RU" sz="2800" b="1" dirty="0"/>
              <a:t>дозволенного</a:t>
            </a:r>
            <a:r>
              <a:rPr lang="ru-RU" sz="2800" dirty="0"/>
              <a:t>, ведь именно так ребенок научиться  различать правильно  и неправильно 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F1FF9BE-B57A-87C3-8D4D-610C55C704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5956" y="1540467"/>
            <a:ext cx="5054098" cy="4077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8376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6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Либеральный стиль семейного воспитания (попустительский). Рекомендации родителям. </vt:lpstr>
      <vt:lpstr>Презентация PowerPoint</vt:lpstr>
      <vt:lpstr>Презентация PowerPoint</vt:lpstr>
      <vt:lpstr>Каким вырастит ребёнок при либеральном стиле семейного воспитания</vt:lpstr>
      <vt:lpstr>Рекомендации родителям </vt:lpstr>
      <vt:lpstr>Рекомендации родителям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Полина Лончакова</dc:creator>
  <cp:lastModifiedBy>Полина Лончакова</cp:lastModifiedBy>
  <cp:revision>4</cp:revision>
  <dcterms:created xsi:type="dcterms:W3CDTF">2024-12-04T10:22:30Z</dcterms:created>
  <dcterms:modified xsi:type="dcterms:W3CDTF">2025-11-07T00:02:52Z</dcterms:modified>
</cp:coreProperties>
</file>