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8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93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00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57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647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33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49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27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8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758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41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40B72-99DD-4F77-AD81-9C3C25C0540D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7E034-6191-429D-AFFA-7CF2892C82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70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Конфликты в школе. Как помочь ребенку?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513" y="2312642"/>
            <a:ext cx="5950226" cy="39688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Многие родители опасаются конфликтов в школе. Однако конфликт, в первую очередь, – это столкновение интересов. В ситуации конфликта дети учатся отстаивать свое мнение, свои интересы, учатся договариваться. А умение разрешить конфликт без серьезных, для обоих участников конфликта, последствий, повышает самооценку ребенка, придает ему уверенность в своих силах.</a:t>
            </a:r>
          </a:p>
          <a:p>
            <a:pPr marL="0" indent="0">
              <a:buNone/>
            </a:pPr>
            <a:r>
              <a:rPr lang="ru-RU" dirty="0" smtClean="0"/>
              <a:t>Как же помочь ребенку разрешить конфликтную ситуацию?</a:t>
            </a:r>
            <a:endParaRPr lang="ru-RU" dirty="0"/>
          </a:p>
        </p:txBody>
      </p:sp>
      <p:pic>
        <p:nvPicPr>
          <p:cNvPr id="1026" name="Picture 2" descr="Конфликт картинки для детей - 29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096" y="2419835"/>
            <a:ext cx="5356179" cy="330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12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8179"/>
          </a:xfrm>
        </p:spPr>
        <p:txBody>
          <a:bodyPr/>
          <a:lstStyle/>
          <a:p>
            <a:pPr algn="ctr"/>
            <a:r>
              <a:rPr lang="ru-RU" b="1" dirty="0" smtClean="0"/>
              <a:t>В чем причины конфликтов в школе?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462" y="1311965"/>
            <a:ext cx="6110541" cy="536713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В зависимости от возраста ребенка, школьные конфликты могут возникать из-за:</a:t>
            </a:r>
          </a:p>
          <a:p>
            <a:pPr marL="514350" indent="-514350">
              <a:buAutoNum type="arabicParenR"/>
            </a:pPr>
            <a:r>
              <a:rPr lang="ru-RU" dirty="0" smtClean="0"/>
              <a:t>Конфликт интересов («я хочу с ним дружить, а он не хочет», «я хочу быть первым и он хочет быть первым» и </a:t>
            </a:r>
            <a:r>
              <a:rPr lang="ru-RU" dirty="0" err="1" smtClean="0"/>
              <a:t>тд</a:t>
            </a:r>
            <a:r>
              <a:rPr lang="ru-RU" dirty="0" smtClean="0"/>
              <a:t>)</a:t>
            </a:r>
          </a:p>
          <a:p>
            <a:pPr marL="514350" indent="-514350">
              <a:buAutoNum type="arabicParenR"/>
            </a:pPr>
            <a:r>
              <a:rPr lang="ru-RU" dirty="0" smtClean="0"/>
              <a:t>Конфликт из-за желание получить похвалу, например, похвалу от учителя;</a:t>
            </a:r>
          </a:p>
          <a:p>
            <a:pPr marL="514350" indent="-514350">
              <a:buAutoNum type="arabicParenR"/>
            </a:pPr>
            <a:r>
              <a:rPr lang="ru-RU" dirty="0" smtClean="0"/>
              <a:t>Соперничество (например, из-за оценки)</a:t>
            </a:r>
          </a:p>
          <a:p>
            <a:pPr marL="514350" indent="-514350">
              <a:buAutoNum type="arabicParenR"/>
            </a:pPr>
            <a:r>
              <a:rPr lang="ru-RU" dirty="0" smtClean="0"/>
              <a:t>У детей более старшего возраста могут быть конфликты из-за обмана,</a:t>
            </a:r>
            <a:endParaRPr lang="ru-RU" dirty="0"/>
          </a:p>
          <a:p>
            <a:r>
              <a:rPr lang="ru-RU" dirty="0" smtClean="0"/>
              <a:t>оскорблений;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5) симпатия </a:t>
            </a:r>
            <a:r>
              <a:rPr lang="ru-RU" dirty="0"/>
              <a:t>без взаимности, борьба за девочку/мальчика;</a:t>
            </a:r>
          </a:p>
          <a:p>
            <a:pPr marL="0" indent="0">
              <a:buNone/>
            </a:pPr>
            <a:r>
              <a:rPr lang="ru-RU" dirty="0" smtClean="0"/>
              <a:t>6) борьба </a:t>
            </a:r>
            <a:r>
              <a:rPr lang="ru-RU" dirty="0"/>
              <a:t>за ресурс — от места за партой или вещей до авторитета в целом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И многое другое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003" y="2125731"/>
            <a:ext cx="5839606" cy="33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8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870" y="126587"/>
            <a:ext cx="10515600" cy="6761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Стратегии поведения в конфликте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6713" y="1232452"/>
            <a:ext cx="357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7" b="67492"/>
          <a:stretch/>
        </p:blipFill>
        <p:spPr>
          <a:xfrm>
            <a:off x="1023731" y="802769"/>
            <a:ext cx="3164548" cy="3081130"/>
          </a:xfrm>
        </p:spPr>
      </p:pic>
      <p:sp>
        <p:nvSpPr>
          <p:cNvPr id="9" name="TextBox 8"/>
          <p:cNvSpPr txBox="1"/>
          <p:nvPr/>
        </p:nvSpPr>
        <p:spPr>
          <a:xfrm>
            <a:off x="4188279" y="1239799"/>
            <a:ext cx="41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" t="33767" r="50935" b="33769"/>
          <a:stretch/>
        </p:blipFill>
        <p:spPr>
          <a:xfrm>
            <a:off x="4605575" y="802769"/>
            <a:ext cx="2965312" cy="30737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70739" y="1239799"/>
            <a:ext cx="37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6" t="33478" b="34638"/>
          <a:stretch/>
        </p:blipFill>
        <p:spPr>
          <a:xfrm>
            <a:off x="8048267" y="823728"/>
            <a:ext cx="3196203" cy="30737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20555" y="4069781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2" r="50936"/>
          <a:stretch/>
        </p:blipFill>
        <p:spPr>
          <a:xfrm>
            <a:off x="2606005" y="4026894"/>
            <a:ext cx="2862469" cy="28864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98131" y="4026894"/>
            <a:ext cx="387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0" t="67246"/>
          <a:stretch/>
        </p:blipFill>
        <p:spPr>
          <a:xfrm>
            <a:off x="6685757" y="4056098"/>
            <a:ext cx="2786233" cy="274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61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78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родителям помочь ребенку справляться с конфликтами в школе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035" y="1530628"/>
            <a:ext cx="6039678" cy="5039138"/>
          </a:xfrm>
        </p:spPr>
        <p:txBody>
          <a:bodyPr>
            <a:normAutofit fontScale="77500" lnSpcReduction="20000"/>
          </a:bodyPr>
          <a:lstStyle/>
          <a:p>
            <a:r>
              <a:rPr lang="ru-RU" b="1" i="0" dirty="0" smtClean="0">
                <a:solidFill>
                  <a:srgbClr val="262626"/>
                </a:solidFill>
                <a:effectLst/>
                <a:latin typeface="IBM Plex Sans"/>
              </a:rPr>
              <a:t>1. Обучите ребёнка навыкам коммуникации. </a:t>
            </a:r>
            <a:r>
              <a:rPr lang="ru-RU" b="0" i="0" dirty="0" smtClean="0">
                <a:solidFill>
                  <a:srgbClr val="262626"/>
                </a:solidFill>
                <a:effectLst/>
                <a:latin typeface="IBM Plex Sans"/>
              </a:rPr>
              <a:t>Важно, чтобы он научился говорить ясно и уверенно. Попросите рассказать о том, что ему неприятно и почему. Помогите подобрать слова, чтобы ребёнок смог выразить свои чувства. Это необходимо для того, чтобы ребенок смог объяснить сверстнику свою позицию или более четко объяснить взрослым, в чем причина конфликта.</a:t>
            </a:r>
          </a:p>
          <a:p>
            <a:r>
              <a:rPr lang="ru-RU" b="1" dirty="0" smtClean="0">
                <a:solidFill>
                  <a:srgbClr val="262626"/>
                </a:solidFill>
                <a:latin typeface="IBM Plex Sans"/>
              </a:rPr>
              <a:t>2. сформулируйте совместно с ребенком тактику его действий, если конфликт произошел в школе</a:t>
            </a:r>
            <a:r>
              <a:rPr lang="ru-RU" dirty="0" smtClean="0">
                <a:solidFill>
                  <a:srgbClr val="262626"/>
                </a:solidFill>
                <a:latin typeface="IBM Plex Sans"/>
              </a:rPr>
              <a:t>. К кому необходимо подойти, если не удается договорится со сверстником (это может быть учитель, классный руководитель или другой взрослый). Важно, чтобы ребенок понимал, что помощь просить можно и любой конфликт решаем, главное знать, как себя вести.</a:t>
            </a:r>
            <a:endParaRPr lang="ru-RU" b="0" i="0" dirty="0" smtClean="0">
              <a:solidFill>
                <a:srgbClr val="262626"/>
              </a:solidFill>
              <a:effectLst/>
              <a:latin typeface="IBM Plex Sans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713" y="1739348"/>
            <a:ext cx="5710729" cy="424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40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017" y="812387"/>
            <a:ext cx="10515600" cy="42006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родителям помочь ребенку справляться с конфликтами в школе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487" y="1905138"/>
            <a:ext cx="5632174" cy="467456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3. </a:t>
            </a:r>
            <a:r>
              <a:rPr lang="ru-RU" b="1" dirty="0"/>
              <a:t>Помогайте ребёнку становиться увереннее в себе и уважать себя.</a:t>
            </a:r>
            <a:r>
              <a:rPr lang="ru-RU" dirty="0"/>
              <a:t> Важно ежедневно поощрять его за развитие своих интересов и проявление самоуважения. </a:t>
            </a:r>
            <a:r>
              <a:rPr lang="ru-RU" dirty="0" smtClean="0"/>
              <a:t>Если в конфликте ему удалось договорится со сверстником, похвалите его.</a:t>
            </a:r>
          </a:p>
          <a:p>
            <a:r>
              <a:rPr lang="ru-RU" b="1" dirty="0"/>
              <a:t>4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  <a:r>
              <a:rPr lang="ru-RU" b="1" dirty="0"/>
              <a:t>Научите ребёнка отвечать на критику </a:t>
            </a:r>
            <a:r>
              <a:rPr lang="ru-RU" b="1" dirty="0" smtClean="0"/>
              <a:t>вежливо </a:t>
            </a:r>
            <a:r>
              <a:rPr lang="ru-RU" b="1" dirty="0"/>
              <a:t>и конструктивно. </a:t>
            </a:r>
            <a:r>
              <a:rPr lang="ru-RU" dirty="0"/>
              <a:t>Это поможет ему сохранить мирные отношения с окружающими людьми. Объясните, что главное — уметь правильно и спокойно отстаивать свою точку зрения, не переходя на грубость и оскорбления.</a:t>
            </a:r>
          </a:p>
        </p:txBody>
      </p:sp>
      <p:pic>
        <p:nvPicPr>
          <p:cNvPr id="2050" name="Picture 2" descr="Рисунок на тему конфликт (48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270" y="2235011"/>
            <a:ext cx="6207380" cy="348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808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791" y="2322582"/>
            <a:ext cx="6854687" cy="4351338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5. расскажите ребенку о том, как вам удается разрешать конфликты, совместно с ребенком обговорите возможные варианты разрешения. </a:t>
            </a:r>
            <a:r>
              <a:rPr lang="ru-RU" dirty="0" smtClean="0"/>
              <a:t>Важно, чтобы ребенок понимал, если конфликт случился, то есть рядом взрослые, которые могут ему подсказать и помочь и не будут его ругать.</a:t>
            </a:r>
          </a:p>
          <a:p>
            <a:r>
              <a:rPr lang="ru-RU" b="1" dirty="0" smtClean="0"/>
              <a:t>Помните, любой конфликт решаем, главное знать как себя вести в этой ситуации и к кому можно обратиться за помощью, если ситуация конфликта произошла впервые.</a:t>
            </a:r>
            <a:endParaRPr lang="ru-RU" b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48139" y="1123122"/>
            <a:ext cx="10515600" cy="1987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родителям помочь ребенку справляться с конфликтами в школе</a:t>
            </a:r>
            <a:endParaRPr lang="ru-RU" dirty="0"/>
          </a:p>
        </p:txBody>
      </p:sp>
      <p:pic>
        <p:nvPicPr>
          <p:cNvPr id="3074" name="Picture 2" descr="http://kroschin.baranovichi.edu.by/ru/sm_full.aspx?guid=32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478" y="2687222"/>
            <a:ext cx="4867316" cy="322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2422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315</Words>
  <Application>Microsoft Office PowerPoint</Application>
  <PresentationFormat>Широкоэкранный</PresentationFormat>
  <Paragraphs>28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IBM Plex Sans</vt:lpstr>
      <vt:lpstr>Тема Office</vt:lpstr>
      <vt:lpstr>Конфликты в школе. Как помочь ребенку?</vt:lpstr>
      <vt:lpstr>В чем причины конфликтов в школе?</vt:lpstr>
      <vt:lpstr>Стратегии поведения в конфликте</vt:lpstr>
      <vt:lpstr>Как родителям помочь ребенку справляться с конфликтами в школе</vt:lpstr>
      <vt:lpstr>Как родителям помочь ребенку справляться с конфликтами в школе</vt:lpstr>
      <vt:lpstr>Как родителям помочь ребенку справляться с конфликтами в школе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8</cp:revision>
  <dcterms:created xsi:type="dcterms:W3CDTF">2024-10-23T02:58:44Z</dcterms:created>
  <dcterms:modified xsi:type="dcterms:W3CDTF">2024-10-23T05:14:25Z</dcterms:modified>
</cp:coreProperties>
</file>