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 /><Relationship Id="rId13" Type="http://schemas.openxmlformats.org/officeDocument/2006/relationships/theme" Target="theme/theme1.xml" /><Relationship Id="rId3" Type="http://schemas.openxmlformats.org/officeDocument/2006/relationships/slide" Target="slides/slide2.xml" /><Relationship Id="rId7" Type="http://schemas.openxmlformats.org/officeDocument/2006/relationships/slide" Target="slides/slide6.xml" /><Relationship Id="rId12" Type="http://schemas.openxmlformats.org/officeDocument/2006/relationships/viewProps" Target="viewProps.xml" /><Relationship Id="rId2" Type="http://schemas.openxmlformats.org/officeDocument/2006/relationships/slide" Target="slides/slide1.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presProps" Target="presProps.xml" /><Relationship Id="rId5" Type="http://schemas.openxmlformats.org/officeDocument/2006/relationships/slide" Target="slides/slide4.xml" /><Relationship Id="rId10" Type="http://schemas.openxmlformats.org/officeDocument/2006/relationships/slide" Target="slides/slide9.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tableStyles" Target="tableStyles.xml" /></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75BA42F-00B1-DDCC-372A-EB80368A5478}"/>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445D6015-BBD4-28DC-4846-22F707D7075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E94BECDB-3671-C4D7-DD22-CC87A222462D}"/>
              </a:ext>
            </a:extLst>
          </p:cNvPr>
          <p:cNvSpPr>
            <a:spLocks noGrp="1"/>
          </p:cNvSpPr>
          <p:nvPr>
            <p:ph type="dt" sz="half" idx="10"/>
          </p:nvPr>
        </p:nvSpPr>
        <p:spPr/>
        <p:txBody>
          <a:bodyPr/>
          <a:lstStyle/>
          <a:p>
            <a:fld id="{D50B7080-7B0E-484D-9D10-6C21E2788F92}" type="datetimeFigureOut">
              <a:rPr lang="ru-RU" smtClean="0"/>
              <a:t>07.11.2025</a:t>
            </a:fld>
            <a:endParaRPr lang="ru-RU"/>
          </a:p>
        </p:txBody>
      </p:sp>
      <p:sp>
        <p:nvSpPr>
          <p:cNvPr id="5" name="Нижний колонтитул 4">
            <a:extLst>
              <a:ext uri="{FF2B5EF4-FFF2-40B4-BE49-F238E27FC236}">
                <a16:creationId xmlns:a16="http://schemas.microsoft.com/office/drawing/2014/main" id="{43176029-0358-440E-91A1-29F6E6FAF125}"/>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57F08C69-019A-E4A5-A642-F0282D6C3122}"/>
              </a:ext>
            </a:extLst>
          </p:cNvPr>
          <p:cNvSpPr>
            <a:spLocks noGrp="1"/>
          </p:cNvSpPr>
          <p:nvPr>
            <p:ph type="sldNum" sz="quarter" idx="12"/>
          </p:nvPr>
        </p:nvSpPr>
        <p:spPr/>
        <p:txBody>
          <a:bodyPr/>
          <a:lstStyle/>
          <a:p>
            <a:fld id="{D86ED2B9-F65B-E246-8AD2-91F04FBF2C91}" type="slidenum">
              <a:rPr lang="ru-RU" smtClean="0"/>
              <a:t>‹#›</a:t>
            </a:fld>
            <a:endParaRPr lang="ru-RU"/>
          </a:p>
        </p:txBody>
      </p:sp>
    </p:spTree>
    <p:extLst>
      <p:ext uri="{BB962C8B-B14F-4D97-AF65-F5344CB8AC3E}">
        <p14:creationId xmlns:p14="http://schemas.microsoft.com/office/powerpoint/2010/main" val="35478746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F8FA295-2B99-079E-021B-13C9B5947B94}"/>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82BDDE50-DB6A-29DE-497D-135ADAA6C8BB}"/>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9E00D23F-BA4C-3BFA-92DD-569E917BCEC7}"/>
              </a:ext>
            </a:extLst>
          </p:cNvPr>
          <p:cNvSpPr>
            <a:spLocks noGrp="1"/>
          </p:cNvSpPr>
          <p:nvPr>
            <p:ph type="dt" sz="half" idx="10"/>
          </p:nvPr>
        </p:nvSpPr>
        <p:spPr/>
        <p:txBody>
          <a:bodyPr/>
          <a:lstStyle/>
          <a:p>
            <a:fld id="{D50B7080-7B0E-484D-9D10-6C21E2788F92}" type="datetimeFigureOut">
              <a:rPr lang="ru-RU" smtClean="0"/>
              <a:t>07.11.2025</a:t>
            </a:fld>
            <a:endParaRPr lang="ru-RU"/>
          </a:p>
        </p:txBody>
      </p:sp>
      <p:sp>
        <p:nvSpPr>
          <p:cNvPr id="5" name="Нижний колонтитул 4">
            <a:extLst>
              <a:ext uri="{FF2B5EF4-FFF2-40B4-BE49-F238E27FC236}">
                <a16:creationId xmlns:a16="http://schemas.microsoft.com/office/drawing/2014/main" id="{AB9BEF39-4479-F285-F6FA-1851E401CA1D}"/>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FCEBE83-D8D8-08BD-D3D0-253A52C8C988}"/>
              </a:ext>
            </a:extLst>
          </p:cNvPr>
          <p:cNvSpPr>
            <a:spLocks noGrp="1"/>
          </p:cNvSpPr>
          <p:nvPr>
            <p:ph type="sldNum" sz="quarter" idx="12"/>
          </p:nvPr>
        </p:nvSpPr>
        <p:spPr/>
        <p:txBody>
          <a:bodyPr/>
          <a:lstStyle/>
          <a:p>
            <a:fld id="{D86ED2B9-F65B-E246-8AD2-91F04FBF2C91}" type="slidenum">
              <a:rPr lang="ru-RU" smtClean="0"/>
              <a:t>‹#›</a:t>
            </a:fld>
            <a:endParaRPr lang="ru-RU"/>
          </a:p>
        </p:txBody>
      </p:sp>
    </p:spTree>
    <p:extLst>
      <p:ext uri="{BB962C8B-B14F-4D97-AF65-F5344CB8AC3E}">
        <p14:creationId xmlns:p14="http://schemas.microsoft.com/office/powerpoint/2010/main" val="26191446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04E9DE35-D770-A936-FC24-68864EB0672E}"/>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AAE6F54A-243E-9955-689E-32FA8AC4F389}"/>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B238CE03-CD0B-4907-0C7F-6F94CB5BBE30}"/>
              </a:ext>
            </a:extLst>
          </p:cNvPr>
          <p:cNvSpPr>
            <a:spLocks noGrp="1"/>
          </p:cNvSpPr>
          <p:nvPr>
            <p:ph type="dt" sz="half" idx="10"/>
          </p:nvPr>
        </p:nvSpPr>
        <p:spPr/>
        <p:txBody>
          <a:bodyPr/>
          <a:lstStyle/>
          <a:p>
            <a:fld id="{D50B7080-7B0E-484D-9D10-6C21E2788F92}" type="datetimeFigureOut">
              <a:rPr lang="ru-RU" smtClean="0"/>
              <a:t>07.11.2025</a:t>
            </a:fld>
            <a:endParaRPr lang="ru-RU"/>
          </a:p>
        </p:txBody>
      </p:sp>
      <p:sp>
        <p:nvSpPr>
          <p:cNvPr id="5" name="Нижний колонтитул 4">
            <a:extLst>
              <a:ext uri="{FF2B5EF4-FFF2-40B4-BE49-F238E27FC236}">
                <a16:creationId xmlns:a16="http://schemas.microsoft.com/office/drawing/2014/main" id="{9D39026F-481E-0CD3-92DC-309E02A9CEF5}"/>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1EA8A4EB-03C8-B057-37F9-7532F186EEEB}"/>
              </a:ext>
            </a:extLst>
          </p:cNvPr>
          <p:cNvSpPr>
            <a:spLocks noGrp="1"/>
          </p:cNvSpPr>
          <p:nvPr>
            <p:ph type="sldNum" sz="quarter" idx="12"/>
          </p:nvPr>
        </p:nvSpPr>
        <p:spPr/>
        <p:txBody>
          <a:bodyPr/>
          <a:lstStyle/>
          <a:p>
            <a:fld id="{D86ED2B9-F65B-E246-8AD2-91F04FBF2C91}" type="slidenum">
              <a:rPr lang="ru-RU" smtClean="0"/>
              <a:t>‹#›</a:t>
            </a:fld>
            <a:endParaRPr lang="ru-RU"/>
          </a:p>
        </p:txBody>
      </p:sp>
    </p:spTree>
    <p:extLst>
      <p:ext uri="{BB962C8B-B14F-4D97-AF65-F5344CB8AC3E}">
        <p14:creationId xmlns:p14="http://schemas.microsoft.com/office/powerpoint/2010/main" val="24404898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F99CA6E-7E95-2625-6A75-61B8E2BB4EC3}"/>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7B06AADC-69EF-00C0-F83C-9116C0D0DC1D}"/>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0D1A45C8-610A-18B9-78DF-2CA1E9B50752}"/>
              </a:ext>
            </a:extLst>
          </p:cNvPr>
          <p:cNvSpPr>
            <a:spLocks noGrp="1"/>
          </p:cNvSpPr>
          <p:nvPr>
            <p:ph type="dt" sz="half" idx="10"/>
          </p:nvPr>
        </p:nvSpPr>
        <p:spPr/>
        <p:txBody>
          <a:bodyPr/>
          <a:lstStyle/>
          <a:p>
            <a:fld id="{D50B7080-7B0E-484D-9D10-6C21E2788F92}" type="datetimeFigureOut">
              <a:rPr lang="ru-RU" smtClean="0"/>
              <a:t>07.11.2025</a:t>
            </a:fld>
            <a:endParaRPr lang="ru-RU"/>
          </a:p>
        </p:txBody>
      </p:sp>
      <p:sp>
        <p:nvSpPr>
          <p:cNvPr id="5" name="Нижний колонтитул 4">
            <a:extLst>
              <a:ext uri="{FF2B5EF4-FFF2-40B4-BE49-F238E27FC236}">
                <a16:creationId xmlns:a16="http://schemas.microsoft.com/office/drawing/2014/main" id="{CBC19F05-494A-721F-3765-981F612DD43D}"/>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379A900C-12E8-58CB-8CDD-4B0A57950A92}"/>
              </a:ext>
            </a:extLst>
          </p:cNvPr>
          <p:cNvSpPr>
            <a:spLocks noGrp="1"/>
          </p:cNvSpPr>
          <p:nvPr>
            <p:ph type="sldNum" sz="quarter" idx="12"/>
          </p:nvPr>
        </p:nvSpPr>
        <p:spPr/>
        <p:txBody>
          <a:bodyPr/>
          <a:lstStyle/>
          <a:p>
            <a:fld id="{D86ED2B9-F65B-E246-8AD2-91F04FBF2C91}" type="slidenum">
              <a:rPr lang="ru-RU" smtClean="0"/>
              <a:t>‹#›</a:t>
            </a:fld>
            <a:endParaRPr lang="ru-RU"/>
          </a:p>
        </p:txBody>
      </p:sp>
    </p:spTree>
    <p:extLst>
      <p:ext uri="{BB962C8B-B14F-4D97-AF65-F5344CB8AC3E}">
        <p14:creationId xmlns:p14="http://schemas.microsoft.com/office/powerpoint/2010/main" val="3563915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150C3D4-5995-7B3C-504B-9E0E6B0666B4}"/>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EB3F0A91-B1E9-BA9F-DCD4-DAA6D2D890E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1E85E4D7-9078-B425-3735-98A6B5C48DD7}"/>
              </a:ext>
            </a:extLst>
          </p:cNvPr>
          <p:cNvSpPr>
            <a:spLocks noGrp="1"/>
          </p:cNvSpPr>
          <p:nvPr>
            <p:ph type="dt" sz="half" idx="10"/>
          </p:nvPr>
        </p:nvSpPr>
        <p:spPr/>
        <p:txBody>
          <a:bodyPr/>
          <a:lstStyle/>
          <a:p>
            <a:fld id="{D50B7080-7B0E-484D-9D10-6C21E2788F92}" type="datetimeFigureOut">
              <a:rPr lang="ru-RU" smtClean="0"/>
              <a:t>07.11.2025</a:t>
            </a:fld>
            <a:endParaRPr lang="ru-RU"/>
          </a:p>
        </p:txBody>
      </p:sp>
      <p:sp>
        <p:nvSpPr>
          <p:cNvPr id="5" name="Нижний колонтитул 4">
            <a:extLst>
              <a:ext uri="{FF2B5EF4-FFF2-40B4-BE49-F238E27FC236}">
                <a16:creationId xmlns:a16="http://schemas.microsoft.com/office/drawing/2014/main" id="{652AD5A7-1F9D-C4E7-A2AC-6EA570E114C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1330293D-4607-273B-448E-4EEF676912CD}"/>
              </a:ext>
            </a:extLst>
          </p:cNvPr>
          <p:cNvSpPr>
            <a:spLocks noGrp="1"/>
          </p:cNvSpPr>
          <p:nvPr>
            <p:ph type="sldNum" sz="quarter" idx="12"/>
          </p:nvPr>
        </p:nvSpPr>
        <p:spPr/>
        <p:txBody>
          <a:bodyPr/>
          <a:lstStyle/>
          <a:p>
            <a:fld id="{D86ED2B9-F65B-E246-8AD2-91F04FBF2C91}" type="slidenum">
              <a:rPr lang="ru-RU" smtClean="0"/>
              <a:t>‹#›</a:t>
            </a:fld>
            <a:endParaRPr lang="ru-RU"/>
          </a:p>
        </p:txBody>
      </p:sp>
    </p:spTree>
    <p:extLst>
      <p:ext uri="{BB962C8B-B14F-4D97-AF65-F5344CB8AC3E}">
        <p14:creationId xmlns:p14="http://schemas.microsoft.com/office/powerpoint/2010/main" val="24997402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DF9680B-4445-1E85-CDCB-AAEEF7412AE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E5951931-B99F-A991-E1EF-738039D44AA1}"/>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6B9ECB24-A96C-A321-B33C-28795C4C1752}"/>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EC6E6DE2-D876-9308-1132-6A8C6C3312AD}"/>
              </a:ext>
            </a:extLst>
          </p:cNvPr>
          <p:cNvSpPr>
            <a:spLocks noGrp="1"/>
          </p:cNvSpPr>
          <p:nvPr>
            <p:ph type="dt" sz="half" idx="10"/>
          </p:nvPr>
        </p:nvSpPr>
        <p:spPr/>
        <p:txBody>
          <a:bodyPr/>
          <a:lstStyle/>
          <a:p>
            <a:fld id="{D50B7080-7B0E-484D-9D10-6C21E2788F92}" type="datetimeFigureOut">
              <a:rPr lang="ru-RU" smtClean="0"/>
              <a:t>07.11.2025</a:t>
            </a:fld>
            <a:endParaRPr lang="ru-RU"/>
          </a:p>
        </p:txBody>
      </p:sp>
      <p:sp>
        <p:nvSpPr>
          <p:cNvPr id="6" name="Нижний колонтитул 5">
            <a:extLst>
              <a:ext uri="{FF2B5EF4-FFF2-40B4-BE49-F238E27FC236}">
                <a16:creationId xmlns:a16="http://schemas.microsoft.com/office/drawing/2014/main" id="{E9EC7171-9513-ED07-A271-F24D98F4CC37}"/>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56282E2-3AD9-6173-B181-DCE12C70890E}"/>
              </a:ext>
            </a:extLst>
          </p:cNvPr>
          <p:cNvSpPr>
            <a:spLocks noGrp="1"/>
          </p:cNvSpPr>
          <p:nvPr>
            <p:ph type="sldNum" sz="quarter" idx="12"/>
          </p:nvPr>
        </p:nvSpPr>
        <p:spPr/>
        <p:txBody>
          <a:bodyPr/>
          <a:lstStyle/>
          <a:p>
            <a:fld id="{D86ED2B9-F65B-E246-8AD2-91F04FBF2C91}" type="slidenum">
              <a:rPr lang="ru-RU" smtClean="0"/>
              <a:t>‹#›</a:t>
            </a:fld>
            <a:endParaRPr lang="ru-RU"/>
          </a:p>
        </p:txBody>
      </p:sp>
    </p:spTree>
    <p:extLst>
      <p:ext uri="{BB962C8B-B14F-4D97-AF65-F5344CB8AC3E}">
        <p14:creationId xmlns:p14="http://schemas.microsoft.com/office/powerpoint/2010/main" val="41908883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282ADEC-0C2F-31E1-D658-48D5D721CD44}"/>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FF56D82B-44E1-E46B-CD2D-8D7E5E63B67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43730865-E59E-F47C-585B-0CB154BCD075}"/>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D32922CA-80B3-0E7F-D5DB-B9E7DA74E7A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DE659ECB-6BE1-E59B-D1A8-0E03C3AD17C4}"/>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A6734F06-30B2-2FEE-2B8B-992FDD261833}"/>
              </a:ext>
            </a:extLst>
          </p:cNvPr>
          <p:cNvSpPr>
            <a:spLocks noGrp="1"/>
          </p:cNvSpPr>
          <p:nvPr>
            <p:ph type="dt" sz="half" idx="10"/>
          </p:nvPr>
        </p:nvSpPr>
        <p:spPr/>
        <p:txBody>
          <a:bodyPr/>
          <a:lstStyle/>
          <a:p>
            <a:fld id="{D50B7080-7B0E-484D-9D10-6C21E2788F92}" type="datetimeFigureOut">
              <a:rPr lang="ru-RU" smtClean="0"/>
              <a:t>07.11.2025</a:t>
            </a:fld>
            <a:endParaRPr lang="ru-RU"/>
          </a:p>
        </p:txBody>
      </p:sp>
      <p:sp>
        <p:nvSpPr>
          <p:cNvPr id="8" name="Нижний колонтитул 7">
            <a:extLst>
              <a:ext uri="{FF2B5EF4-FFF2-40B4-BE49-F238E27FC236}">
                <a16:creationId xmlns:a16="http://schemas.microsoft.com/office/drawing/2014/main" id="{C9445F26-A69A-08DA-2EEA-B184661460D5}"/>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8E497EBD-7905-1AA8-01A1-A17C720494B7}"/>
              </a:ext>
            </a:extLst>
          </p:cNvPr>
          <p:cNvSpPr>
            <a:spLocks noGrp="1"/>
          </p:cNvSpPr>
          <p:nvPr>
            <p:ph type="sldNum" sz="quarter" idx="12"/>
          </p:nvPr>
        </p:nvSpPr>
        <p:spPr/>
        <p:txBody>
          <a:bodyPr/>
          <a:lstStyle/>
          <a:p>
            <a:fld id="{D86ED2B9-F65B-E246-8AD2-91F04FBF2C91}" type="slidenum">
              <a:rPr lang="ru-RU" smtClean="0"/>
              <a:t>‹#›</a:t>
            </a:fld>
            <a:endParaRPr lang="ru-RU"/>
          </a:p>
        </p:txBody>
      </p:sp>
    </p:spTree>
    <p:extLst>
      <p:ext uri="{BB962C8B-B14F-4D97-AF65-F5344CB8AC3E}">
        <p14:creationId xmlns:p14="http://schemas.microsoft.com/office/powerpoint/2010/main" val="14238341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4A3E7FE-D8F7-9D4D-4981-488FF63501D8}"/>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57C8E712-7361-88F4-00A7-6595E2698550}"/>
              </a:ext>
            </a:extLst>
          </p:cNvPr>
          <p:cNvSpPr>
            <a:spLocks noGrp="1"/>
          </p:cNvSpPr>
          <p:nvPr>
            <p:ph type="dt" sz="half" idx="10"/>
          </p:nvPr>
        </p:nvSpPr>
        <p:spPr/>
        <p:txBody>
          <a:bodyPr/>
          <a:lstStyle/>
          <a:p>
            <a:fld id="{D50B7080-7B0E-484D-9D10-6C21E2788F92}" type="datetimeFigureOut">
              <a:rPr lang="ru-RU" smtClean="0"/>
              <a:t>07.11.2025</a:t>
            </a:fld>
            <a:endParaRPr lang="ru-RU"/>
          </a:p>
        </p:txBody>
      </p:sp>
      <p:sp>
        <p:nvSpPr>
          <p:cNvPr id="4" name="Нижний колонтитул 3">
            <a:extLst>
              <a:ext uri="{FF2B5EF4-FFF2-40B4-BE49-F238E27FC236}">
                <a16:creationId xmlns:a16="http://schemas.microsoft.com/office/drawing/2014/main" id="{D86C2777-6594-E66A-43C3-91DC2D7049B6}"/>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C888F225-221F-E167-4E60-3FD83FEF37CA}"/>
              </a:ext>
            </a:extLst>
          </p:cNvPr>
          <p:cNvSpPr>
            <a:spLocks noGrp="1"/>
          </p:cNvSpPr>
          <p:nvPr>
            <p:ph type="sldNum" sz="quarter" idx="12"/>
          </p:nvPr>
        </p:nvSpPr>
        <p:spPr/>
        <p:txBody>
          <a:bodyPr/>
          <a:lstStyle/>
          <a:p>
            <a:fld id="{D86ED2B9-F65B-E246-8AD2-91F04FBF2C91}" type="slidenum">
              <a:rPr lang="ru-RU" smtClean="0"/>
              <a:t>‹#›</a:t>
            </a:fld>
            <a:endParaRPr lang="ru-RU"/>
          </a:p>
        </p:txBody>
      </p:sp>
    </p:spTree>
    <p:extLst>
      <p:ext uri="{BB962C8B-B14F-4D97-AF65-F5344CB8AC3E}">
        <p14:creationId xmlns:p14="http://schemas.microsoft.com/office/powerpoint/2010/main" val="25374194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447A300B-05F3-44BA-F873-041C8C2B3300}"/>
              </a:ext>
            </a:extLst>
          </p:cNvPr>
          <p:cNvSpPr>
            <a:spLocks noGrp="1"/>
          </p:cNvSpPr>
          <p:nvPr>
            <p:ph type="dt" sz="half" idx="10"/>
          </p:nvPr>
        </p:nvSpPr>
        <p:spPr/>
        <p:txBody>
          <a:bodyPr/>
          <a:lstStyle/>
          <a:p>
            <a:fld id="{D50B7080-7B0E-484D-9D10-6C21E2788F92}" type="datetimeFigureOut">
              <a:rPr lang="ru-RU" smtClean="0"/>
              <a:t>07.11.2025</a:t>
            </a:fld>
            <a:endParaRPr lang="ru-RU"/>
          </a:p>
        </p:txBody>
      </p:sp>
      <p:sp>
        <p:nvSpPr>
          <p:cNvPr id="3" name="Нижний колонтитул 2">
            <a:extLst>
              <a:ext uri="{FF2B5EF4-FFF2-40B4-BE49-F238E27FC236}">
                <a16:creationId xmlns:a16="http://schemas.microsoft.com/office/drawing/2014/main" id="{5983B3A7-C913-D6D4-D1CC-1CEBE5A512D2}"/>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F2F3817B-6E3E-ED1F-556C-4761EDEE2359}"/>
              </a:ext>
            </a:extLst>
          </p:cNvPr>
          <p:cNvSpPr>
            <a:spLocks noGrp="1"/>
          </p:cNvSpPr>
          <p:nvPr>
            <p:ph type="sldNum" sz="quarter" idx="12"/>
          </p:nvPr>
        </p:nvSpPr>
        <p:spPr/>
        <p:txBody>
          <a:bodyPr/>
          <a:lstStyle/>
          <a:p>
            <a:fld id="{D86ED2B9-F65B-E246-8AD2-91F04FBF2C91}" type="slidenum">
              <a:rPr lang="ru-RU" smtClean="0"/>
              <a:t>‹#›</a:t>
            </a:fld>
            <a:endParaRPr lang="ru-RU"/>
          </a:p>
        </p:txBody>
      </p:sp>
    </p:spTree>
    <p:extLst>
      <p:ext uri="{BB962C8B-B14F-4D97-AF65-F5344CB8AC3E}">
        <p14:creationId xmlns:p14="http://schemas.microsoft.com/office/powerpoint/2010/main" val="32573141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27DF642-1130-FDB6-8317-8D2D9FF8248C}"/>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DDA1FC05-2EA0-2B01-2B7D-A236A933A8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4A797222-7707-2187-63F1-8A10F60476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01558A32-8D37-13F5-0B42-66269ADCDC32}"/>
              </a:ext>
            </a:extLst>
          </p:cNvPr>
          <p:cNvSpPr>
            <a:spLocks noGrp="1"/>
          </p:cNvSpPr>
          <p:nvPr>
            <p:ph type="dt" sz="half" idx="10"/>
          </p:nvPr>
        </p:nvSpPr>
        <p:spPr/>
        <p:txBody>
          <a:bodyPr/>
          <a:lstStyle/>
          <a:p>
            <a:fld id="{D50B7080-7B0E-484D-9D10-6C21E2788F92}" type="datetimeFigureOut">
              <a:rPr lang="ru-RU" smtClean="0"/>
              <a:t>07.11.2025</a:t>
            </a:fld>
            <a:endParaRPr lang="ru-RU"/>
          </a:p>
        </p:txBody>
      </p:sp>
      <p:sp>
        <p:nvSpPr>
          <p:cNvPr id="6" name="Нижний колонтитул 5">
            <a:extLst>
              <a:ext uri="{FF2B5EF4-FFF2-40B4-BE49-F238E27FC236}">
                <a16:creationId xmlns:a16="http://schemas.microsoft.com/office/drawing/2014/main" id="{2FF7A286-C8FE-62A6-AAFD-5402963710A7}"/>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FAFF99C4-4DFA-3194-1362-71D2574001CF}"/>
              </a:ext>
            </a:extLst>
          </p:cNvPr>
          <p:cNvSpPr>
            <a:spLocks noGrp="1"/>
          </p:cNvSpPr>
          <p:nvPr>
            <p:ph type="sldNum" sz="quarter" idx="12"/>
          </p:nvPr>
        </p:nvSpPr>
        <p:spPr/>
        <p:txBody>
          <a:bodyPr/>
          <a:lstStyle/>
          <a:p>
            <a:fld id="{D86ED2B9-F65B-E246-8AD2-91F04FBF2C91}" type="slidenum">
              <a:rPr lang="ru-RU" smtClean="0"/>
              <a:t>‹#›</a:t>
            </a:fld>
            <a:endParaRPr lang="ru-RU"/>
          </a:p>
        </p:txBody>
      </p:sp>
    </p:spTree>
    <p:extLst>
      <p:ext uri="{BB962C8B-B14F-4D97-AF65-F5344CB8AC3E}">
        <p14:creationId xmlns:p14="http://schemas.microsoft.com/office/powerpoint/2010/main" val="1965062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4A9288B-E154-B65C-322E-D7D18A84CDDB}"/>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74051260-112F-82A4-F522-310D50B3E6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D245284D-9F2D-E08E-7D14-FCC89761B8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C272FB24-CA76-C2EE-64CE-0926AFFD267D}"/>
              </a:ext>
            </a:extLst>
          </p:cNvPr>
          <p:cNvSpPr>
            <a:spLocks noGrp="1"/>
          </p:cNvSpPr>
          <p:nvPr>
            <p:ph type="dt" sz="half" idx="10"/>
          </p:nvPr>
        </p:nvSpPr>
        <p:spPr/>
        <p:txBody>
          <a:bodyPr/>
          <a:lstStyle/>
          <a:p>
            <a:fld id="{D50B7080-7B0E-484D-9D10-6C21E2788F92}" type="datetimeFigureOut">
              <a:rPr lang="ru-RU" smtClean="0"/>
              <a:t>07.11.2025</a:t>
            </a:fld>
            <a:endParaRPr lang="ru-RU"/>
          </a:p>
        </p:txBody>
      </p:sp>
      <p:sp>
        <p:nvSpPr>
          <p:cNvPr id="6" name="Нижний колонтитул 5">
            <a:extLst>
              <a:ext uri="{FF2B5EF4-FFF2-40B4-BE49-F238E27FC236}">
                <a16:creationId xmlns:a16="http://schemas.microsoft.com/office/drawing/2014/main" id="{0AC4AA75-9311-7C2C-DF42-0DC1CE2EB41E}"/>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D0526674-94DC-4205-2195-894866B38F1D}"/>
              </a:ext>
            </a:extLst>
          </p:cNvPr>
          <p:cNvSpPr>
            <a:spLocks noGrp="1"/>
          </p:cNvSpPr>
          <p:nvPr>
            <p:ph type="sldNum" sz="quarter" idx="12"/>
          </p:nvPr>
        </p:nvSpPr>
        <p:spPr/>
        <p:txBody>
          <a:bodyPr/>
          <a:lstStyle/>
          <a:p>
            <a:fld id="{D86ED2B9-F65B-E246-8AD2-91F04FBF2C91}" type="slidenum">
              <a:rPr lang="ru-RU" smtClean="0"/>
              <a:t>‹#›</a:t>
            </a:fld>
            <a:endParaRPr lang="ru-RU"/>
          </a:p>
        </p:txBody>
      </p:sp>
    </p:spTree>
    <p:extLst>
      <p:ext uri="{BB962C8B-B14F-4D97-AF65-F5344CB8AC3E}">
        <p14:creationId xmlns:p14="http://schemas.microsoft.com/office/powerpoint/2010/main" val="4106416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4EC04ED-B0BD-573D-4002-7D3172F5C03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3410DDCD-097D-B652-42CC-EECAC457F68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4BEFE642-F34E-705F-83EA-C4CF8E66759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50B7080-7B0E-484D-9D10-6C21E2788F92}" type="datetimeFigureOut">
              <a:rPr lang="ru-RU" smtClean="0"/>
              <a:t>07.11.2025</a:t>
            </a:fld>
            <a:endParaRPr lang="ru-RU"/>
          </a:p>
        </p:txBody>
      </p:sp>
      <p:sp>
        <p:nvSpPr>
          <p:cNvPr id="5" name="Нижний колонтитул 4">
            <a:extLst>
              <a:ext uri="{FF2B5EF4-FFF2-40B4-BE49-F238E27FC236}">
                <a16:creationId xmlns:a16="http://schemas.microsoft.com/office/drawing/2014/main" id="{87F6A8CE-DEF5-BDF8-7363-AAC72A1D62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ru-RU"/>
          </a:p>
        </p:txBody>
      </p:sp>
      <p:sp>
        <p:nvSpPr>
          <p:cNvPr id="6" name="Номер слайда 5">
            <a:extLst>
              <a:ext uri="{FF2B5EF4-FFF2-40B4-BE49-F238E27FC236}">
                <a16:creationId xmlns:a16="http://schemas.microsoft.com/office/drawing/2014/main" id="{FF1E7615-8C99-6D19-13F2-E15360E2825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86ED2B9-F65B-E246-8AD2-91F04FBF2C91}" type="slidenum">
              <a:rPr lang="ru-RU" smtClean="0"/>
              <a:t>‹#›</a:t>
            </a:fld>
            <a:endParaRPr lang="ru-RU"/>
          </a:p>
        </p:txBody>
      </p:sp>
    </p:spTree>
    <p:extLst>
      <p:ext uri="{BB962C8B-B14F-4D97-AF65-F5344CB8AC3E}">
        <p14:creationId xmlns:p14="http://schemas.microsoft.com/office/powerpoint/2010/main" val="26594350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Relationship Id="rId2" Type="http://schemas.openxmlformats.org/officeDocument/2006/relationships/image" Target="../media/image2.jpeg" /><Relationship Id="rId1" Type="http://schemas.openxmlformats.org/officeDocument/2006/relationships/slideLayout" Target="../slideLayouts/slideLayout2.xml" /></Relationships>
</file>

<file path=ppt/slides/_rels/slide3.xml.rels><?xml version="1.0" encoding="UTF-8" standalone="yes"?>
<Relationships xmlns="http://schemas.openxmlformats.org/package/2006/relationships"><Relationship Id="rId2" Type="http://schemas.openxmlformats.org/officeDocument/2006/relationships/image" Target="../media/image3.jpeg" /><Relationship Id="rId1" Type="http://schemas.openxmlformats.org/officeDocument/2006/relationships/slideLayout" Target="../slideLayouts/slideLayout2.xml" /></Relationships>
</file>

<file path=ppt/slides/_rels/slide4.xml.rels><?xml version="1.0" encoding="UTF-8" standalone="yes"?>
<Relationships xmlns="http://schemas.openxmlformats.org/package/2006/relationships"><Relationship Id="rId2" Type="http://schemas.openxmlformats.org/officeDocument/2006/relationships/image" Target="../media/image4.jpeg" /><Relationship Id="rId1" Type="http://schemas.openxmlformats.org/officeDocument/2006/relationships/slideLayout" Target="../slideLayouts/slideLayout2.xml" /></Relationships>
</file>

<file path=ppt/slides/_rels/slide5.xml.rels><?xml version="1.0" encoding="UTF-8" standalone="yes"?>
<Relationships xmlns="http://schemas.openxmlformats.org/package/2006/relationships"><Relationship Id="rId2" Type="http://schemas.openxmlformats.org/officeDocument/2006/relationships/image" Target="../media/image5.jpeg" /><Relationship Id="rId1" Type="http://schemas.openxmlformats.org/officeDocument/2006/relationships/slideLayout" Target="../slideLayouts/slideLayout2.xml" /></Relationships>
</file>

<file path=ppt/slides/_rels/slide6.xml.rels><?xml version="1.0" encoding="UTF-8" standalone="yes"?>
<Relationships xmlns="http://schemas.openxmlformats.org/package/2006/relationships"><Relationship Id="rId2" Type="http://schemas.openxmlformats.org/officeDocument/2006/relationships/image" Target="../media/image6.jpeg" /><Relationship Id="rId1" Type="http://schemas.openxmlformats.org/officeDocument/2006/relationships/slideLayout" Target="../slideLayouts/slideLayout2.xml" /></Relationships>
</file>

<file path=ppt/slides/_rels/slide7.xml.rels><?xml version="1.0" encoding="UTF-8" standalone="yes"?>
<Relationships xmlns="http://schemas.openxmlformats.org/package/2006/relationships"><Relationship Id="rId2" Type="http://schemas.openxmlformats.org/officeDocument/2006/relationships/image" Target="../media/image7.jpeg" /><Relationship Id="rId1" Type="http://schemas.openxmlformats.org/officeDocument/2006/relationships/slideLayout" Target="../slideLayouts/slideLayout2.xml" /></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8B20395-1493-85E2-6A5E-145F09A6E01D}"/>
              </a:ext>
            </a:extLst>
          </p:cNvPr>
          <p:cNvSpPr>
            <a:spLocks noGrp="1"/>
          </p:cNvSpPr>
          <p:nvPr>
            <p:ph type="ctrTitle"/>
          </p:nvPr>
        </p:nvSpPr>
        <p:spPr>
          <a:xfrm>
            <a:off x="0" y="1612432"/>
            <a:ext cx="6663765" cy="3897873"/>
          </a:xfrm>
        </p:spPr>
        <p:txBody>
          <a:bodyPr>
            <a:normAutofit fontScale="90000"/>
          </a:bodyPr>
          <a:lstStyle/>
          <a:p>
            <a:r>
              <a:rPr lang="ru-RU" b="1" dirty="0"/>
              <a:t>Как родителям детей с РАС подготовиться к учебному году? Рекомендации родителям.</a:t>
            </a:r>
          </a:p>
        </p:txBody>
      </p:sp>
      <p:pic>
        <p:nvPicPr>
          <p:cNvPr id="4" name="Рисунок 3">
            <a:extLst>
              <a:ext uri="{FF2B5EF4-FFF2-40B4-BE49-F238E27FC236}">
                <a16:creationId xmlns:a16="http://schemas.microsoft.com/office/drawing/2014/main" id="{185ED9E0-4A23-8DB0-4370-41C248765E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70919" y="911412"/>
            <a:ext cx="5356930" cy="5035175"/>
          </a:xfrm>
          <a:prstGeom prst="rect">
            <a:avLst/>
          </a:prstGeom>
        </p:spPr>
      </p:pic>
    </p:spTree>
    <p:extLst>
      <p:ext uri="{BB962C8B-B14F-4D97-AF65-F5344CB8AC3E}">
        <p14:creationId xmlns:p14="http://schemas.microsoft.com/office/powerpoint/2010/main" val="33746719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DFF13AC-0C6D-6BD3-2344-09E6E4EE4E48}"/>
              </a:ext>
            </a:extLst>
          </p:cNvPr>
          <p:cNvSpPr>
            <a:spLocks noGrp="1"/>
          </p:cNvSpPr>
          <p:nvPr>
            <p:ph type="title"/>
          </p:nvPr>
        </p:nvSpPr>
        <p:spPr>
          <a:xfrm>
            <a:off x="2678953" y="180368"/>
            <a:ext cx="8246035" cy="1045321"/>
          </a:xfrm>
        </p:spPr>
        <p:txBody>
          <a:bodyPr>
            <a:normAutofit fontScale="90000"/>
          </a:bodyPr>
          <a:lstStyle/>
          <a:p>
            <a:r>
              <a:rPr lang="ru-RU"/>
              <a:t>1. Забота о себе — основа вашей способности помогать ребенку</a:t>
            </a:r>
          </a:p>
        </p:txBody>
      </p:sp>
      <p:pic>
        <p:nvPicPr>
          <p:cNvPr id="4" name="Объект 3">
            <a:extLst>
              <a:ext uri="{FF2B5EF4-FFF2-40B4-BE49-F238E27FC236}">
                <a16:creationId xmlns:a16="http://schemas.microsoft.com/office/drawing/2014/main" id="{B7CF7597-3CE4-A960-BE28-3B8C9B71D28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719563" y="1827221"/>
            <a:ext cx="3634237" cy="4351338"/>
          </a:xfrm>
          <a:prstGeom prst="rect">
            <a:avLst/>
          </a:prstGeom>
        </p:spPr>
      </p:pic>
      <p:sp>
        <p:nvSpPr>
          <p:cNvPr id="6" name="TextBox 5">
            <a:extLst>
              <a:ext uri="{FF2B5EF4-FFF2-40B4-BE49-F238E27FC236}">
                <a16:creationId xmlns:a16="http://schemas.microsoft.com/office/drawing/2014/main" id="{B01A32B1-41F8-9C22-5004-6DCA8AC86568}"/>
              </a:ext>
            </a:extLst>
          </p:cNvPr>
          <p:cNvSpPr txBox="1"/>
          <p:nvPr/>
        </p:nvSpPr>
        <p:spPr>
          <a:xfrm>
            <a:off x="274916" y="1225689"/>
            <a:ext cx="6777317" cy="5632311"/>
          </a:xfrm>
          <a:prstGeom prst="rect">
            <a:avLst/>
          </a:prstGeom>
          <a:noFill/>
        </p:spPr>
        <p:txBody>
          <a:bodyPr wrap="square">
            <a:spAutoFit/>
          </a:bodyPr>
          <a:lstStyle/>
          <a:p>
            <a:pPr algn="thaiDist"/>
            <a:r>
              <a:rPr lang="ru-RU" dirty="0"/>
              <a:t>· </a:t>
            </a:r>
            <a:r>
              <a:rPr lang="ru-RU" sz="2400" b="1" dirty="0"/>
              <a:t>Следите за своим физическим и эмоциональным состоянием.</a:t>
            </a:r>
            <a:r>
              <a:rPr lang="ru-RU" sz="2400" dirty="0"/>
              <a:t> Найдите время для себя, даже если это кажется невозможным. Занимайтесь любимыми делами: гуляйте, ходите в спортзал или занимайтесь хобби.</a:t>
            </a:r>
          </a:p>
          <a:p>
            <a:pPr algn="thaiDist"/>
            <a:r>
              <a:rPr lang="ru-RU" sz="2400" b="1" dirty="0"/>
              <a:t>· Используйте поддержку близких</a:t>
            </a:r>
            <a:r>
              <a:rPr lang="ru-RU" sz="2400" dirty="0"/>
              <a:t>. Не стесняйтесь просить помощи у супруга, родственников или друзей, которые знают, как взаимодействовать с вашим ребенком. Это даст вам возможность отдохнуть и восстановить силы.</a:t>
            </a:r>
          </a:p>
          <a:p>
            <a:pPr algn="thaiDist"/>
            <a:r>
              <a:rPr lang="ru-RU" sz="2400" b="1" dirty="0"/>
              <a:t>· Помните о других членах семьи</a:t>
            </a:r>
            <a:r>
              <a:rPr lang="ru-RU" sz="2400" dirty="0"/>
              <a:t>. Забота и участие в повседневных делах важны для всех, включая братьев и сестер ребенка с РАС.</a:t>
            </a:r>
          </a:p>
        </p:txBody>
      </p:sp>
    </p:spTree>
    <p:extLst>
      <p:ext uri="{BB962C8B-B14F-4D97-AF65-F5344CB8AC3E}">
        <p14:creationId xmlns:p14="http://schemas.microsoft.com/office/powerpoint/2010/main" val="1290186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A02D84D-5EB4-EC03-FF9E-51F3DC445F93}"/>
              </a:ext>
            </a:extLst>
          </p:cNvPr>
          <p:cNvSpPr>
            <a:spLocks noGrp="1"/>
          </p:cNvSpPr>
          <p:nvPr>
            <p:ph type="title"/>
          </p:nvPr>
        </p:nvSpPr>
        <p:spPr/>
        <p:txBody>
          <a:bodyPr/>
          <a:lstStyle/>
          <a:p>
            <a:r>
              <a:rPr lang="ru-RU"/>
              <a:t>2. Заблаговременная подготовка к школьному режиму</a:t>
            </a:r>
          </a:p>
        </p:txBody>
      </p:sp>
      <p:pic>
        <p:nvPicPr>
          <p:cNvPr id="4" name="Объект 3">
            <a:extLst>
              <a:ext uri="{FF2B5EF4-FFF2-40B4-BE49-F238E27FC236}">
                <a16:creationId xmlns:a16="http://schemas.microsoft.com/office/drawing/2014/main" id="{4A5C9E67-B66F-561C-BC49-A5FFF3DC0CA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285387" y="2141537"/>
            <a:ext cx="3669411" cy="4351338"/>
          </a:xfrm>
          <a:prstGeom prst="rect">
            <a:avLst/>
          </a:prstGeom>
        </p:spPr>
      </p:pic>
      <p:sp>
        <p:nvSpPr>
          <p:cNvPr id="6" name="TextBox 5">
            <a:extLst>
              <a:ext uri="{FF2B5EF4-FFF2-40B4-BE49-F238E27FC236}">
                <a16:creationId xmlns:a16="http://schemas.microsoft.com/office/drawing/2014/main" id="{FC331746-3E6C-D8C0-DBE8-C31146BA0375}"/>
              </a:ext>
            </a:extLst>
          </p:cNvPr>
          <p:cNvSpPr txBox="1"/>
          <p:nvPr/>
        </p:nvSpPr>
        <p:spPr>
          <a:xfrm>
            <a:off x="549834" y="1982444"/>
            <a:ext cx="6096000" cy="4524315"/>
          </a:xfrm>
          <a:prstGeom prst="rect">
            <a:avLst/>
          </a:prstGeom>
          <a:noFill/>
        </p:spPr>
        <p:txBody>
          <a:bodyPr wrap="square">
            <a:spAutoFit/>
          </a:bodyPr>
          <a:lstStyle/>
          <a:p>
            <a:pPr algn="thaiDist"/>
            <a:r>
              <a:rPr lang="ru-RU" sz="2400" dirty="0"/>
              <a:t>    За несколько недель до начала учебного года постепенно </a:t>
            </a:r>
            <a:r>
              <a:rPr lang="ru-RU" sz="2400" b="1" dirty="0"/>
              <a:t>вводите</a:t>
            </a:r>
            <a:r>
              <a:rPr lang="ru-RU" sz="2400" dirty="0"/>
              <a:t> </a:t>
            </a:r>
            <a:r>
              <a:rPr lang="ru-RU" sz="2400" b="1" dirty="0"/>
              <a:t>изменения</a:t>
            </a:r>
            <a:r>
              <a:rPr lang="ru-RU" sz="2400" dirty="0"/>
              <a:t> в </a:t>
            </a:r>
            <a:r>
              <a:rPr lang="ru-RU" sz="2400" b="1" dirty="0"/>
              <a:t>режим</a:t>
            </a:r>
            <a:r>
              <a:rPr lang="ru-RU" sz="2400" dirty="0"/>
              <a:t> </a:t>
            </a:r>
            <a:r>
              <a:rPr lang="ru-RU" sz="2400" b="1" dirty="0"/>
              <a:t>дня</a:t>
            </a:r>
            <a:r>
              <a:rPr lang="ru-RU" sz="2400" dirty="0"/>
              <a:t>, чтобы переход к школьному распорядку был более плавным.</a:t>
            </a:r>
          </a:p>
          <a:p>
            <a:pPr algn="thaiDist"/>
            <a:r>
              <a:rPr lang="ru-RU" sz="2400" dirty="0"/>
              <a:t>· </a:t>
            </a:r>
            <a:r>
              <a:rPr lang="ru-RU" sz="2400" b="1" dirty="0"/>
              <a:t>Создавайте визуальное расписание.</a:t>
            </a:r>
            <a:r>
              <a:rPr lang="ru-RU" sz="2400" dirty="0"/>
              <a:t> Дети с РАС часто лучше воспринимают информацию визуально. </a:t>
            </a:r>
          </a:p>
          <a:p>
            <a:pPr algn="thaiDist"/>
            <a:r>
              <a:rPr lang="ru-RU" sz="2400" dirty="0"/>
              <a:t> </a:t>
            </a:r>
            <a:r>
              <a:rPr lang="ru-RU" sz="2400" b="1" dirty="0"/>
              <a:t>Используйте</a:t>
            </a:r>
            <a:r>
              <a:rPr lang="ru-RU" sz="2400" dirty="0"/>
              <a:t> </a:t>
            </a:r>
            <a:r>
              <a:rPr lang="ru-RU" sz="2400" b="1" dirty="0"/>
              <a:t>картинки</a:t>
            </a:r>
            <a:r>
              <a:rPr lang="ru-RU" sz="2400" dirty="0"/>
              <a:t> </a:t>
            </a:r>
            <a:r>
              <a:rPr lang="ru-RU" sz="2400" b="1" dirty="0"/>
              <a:t>или</a:t>
            </a:r>
            <a:r>
              <a:rPr lang="ru-RU" sz="2400" dirty="0"/>
              <a:t> </a:t>
            </a:r>
            <a:r>
              <a:rPr lang="ru-RU" sz="2400" b="1" dirty="0"/>
              <a:t>схемы</a:t>
            </a:r>
            <a:r>
              <a:rPr lang="ru-RU" sz="2400" dirty="0"/>
              <a:t>, чтобы показать последовательность действий в течение школьного дня. Это помогает снизить тревожность и дает ребенку чувство предсказуемости.</a:t>
            </a:r>
          </a:p>
        </p:txBody>
      </p:sp>
    </p:spTree>
    <p:extLst>
      <p:ext uri="{BB962C8B-B14F-4D97-AF65-F5344CB8AC3E}">
        <p14:creationId xmlns:p14="http://schemas.microsoft.com/office/powerpoint/2010/main" val="30771034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pic>
        <p:nvPicPr>
          <p:cNvPr id="4" name="Объект 3">
            <a:extLst>
              <a:ext uri="{FF2B5EF4-FFF2-40B4-BE49-F238E27FC236}">
                <a16:creationId xmlns:a16="http://schemas.microsoft.com/office/drawing/2014/main" id="{19F5C861-E34A-0817-0DC1-1566309AB7F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273217" y="2141537"/>
            <a:ext cx="3742966" cy="4351338"/>
          </a:xfrm>
          <a:prstGeom prst="rect">
            <a:avLst/>
          </a:prstGeom>
        </p:spPr>
      </p:pic>
      <p:sp>
        <p:nvSpPr>
          <p:cNvPr id="6" name="TextBox 5">
            <a:extLst>
              <a:ext uri="{FF2B5EF4-FFF2-40B4-BE49-F238E27FC236}">
                <a16:creationId xmlns:a16="http://schemas.microsoft.com/office/drawing/2014/main" id="{74D2D6FB-89EA-D35B-535A-C2EED7E11C19}"/>
              </a:ext>
            </a:extLst>
          </p:cNvPr>
          <p:cNvSpPr txBox="1"/>
          <p:nvPr/>
        </p:nvSpPr>
        <p:spPr>
          <a:xfrm>
            <a:off x="286871" y="1996480"/>
            <a:ext cx="6096000" cy="4154984"/>
          </a:xfrm>
          <a:prstGeom prst="rect">
            <a:avLst/>
          </a:prstGeom>
          <a:noFill/>
        </p:spPr>
        <p:txBody>
          <a:bodyPr wrap="square">
            <a:spAutoFit/>
          </a:bodyPr>
          <a:lstStyle/>
          <a:p>
            <a:pPr algn="thaiDist"/>
            <a:r>
              <a:rPr lang="ru-RU" sz="2400" dirty="0"/>
              <a:t>· </a:t>
            </a:r>
            <a:r>
              <a:rPr lang="ru-RU" sz="2400" b="1" dirty="0"/>
              <a:t>Постепенно</a:t>
            </a:r>
            <a:r>
              <a:rPr lang="ru-RU" sz="2400" dirty="0"/>
              <a:t> </a:t>
            </a:r>
            <a:r>
              <a:rPr lang="ru-RU" sz="2400" b="1" dirty="0"/>
              <a:t>меняйте</a:t>
            </a:r>
            <a:r>
              <a:rPr lang="ru-RU" sz="2400" dirty="0"/>
              <a:t> </a:t>
            </a:r>
            <a:r>
              <a:rPr lang="ru-RU" sz="2400" b="1" dirty="0"/>
              <a:t>режим</a:t>
            </a:r>
            <a:r>
              <a:rPr lang="ru-RU" sz="2400" dirty="0"/>
              <a:t> </a:t>
            </a:r>
            <a:r>
              <a:rPr lang="ru-RU" sz="2400" b="1" dirty="0"/>
              <a:t>сна</a:t>
            </a:r>
            <a:r>
              <a:rPr lang="ru-RU" sz="2400" dirty="0"/>
              <a:t> и </a:t>
            </a:r>
            <a:r>
              <a:rPr lang="ru-RU" sz="2400" b="1" dirty="0"/>
              <a:t>бодрствования</a:t>
            </a:r>
            <a:r>
              <a:rPr lang="ru-RU" sz="2400" dirty="0"/>
              <a:t>. Если за лето режим сбился, начинайте корректировать его заранее, чтобы ребенок успел адаптироваться.</a:t>
            </a:r>
          </a:p>
          <a:p>
            <a:pPr algn="thaiDist"/>
            <a:r>
              <a:rPr lang="ru-RU" sz="2400" dirty="0"/>
              <a:t>· </a:t>
            </a:r>
            <a:r>
              <a:rPr lang="ru-RU" sz="2400" b="1" dirty="0"/>
              <a:t>Посетите</a:t>
            </a:r>
            <a:r>
              <a:rPr lang="ru-RU" sz="2400" dirty="0"/>
              <a:t> </a:t>
            </a:r>
            <a:r>
              <a:rPr lang="ru-RU" sz="2400" b="1" dirty="0"/>
              <a:t>школу</a:t>
            </a:r>
            <a:r>
              <a:rPr lang="ru-RU" sz="2400" dirty="0"/>
              <a:t> </a:t>
            </a:r>
            <a:r>
              <a:rPr lang="ru-RU" sz="2400" b="1" dirty="0"/>
              <a:t>заранее</a:t>
            </a:r>
            <a:r>
              <a:rPr lang="ru-RU" sz="2400" dirty="0"/>
              <a:t>. Пройдите по маршруту от дома до школы, зайдите в класс, познакомьте ребенка с ключевыми помещениями (например, столовой, туалетом). Это поможет снизить тревогу от новизны.</a:t>
            </a:r>
          </a:p>
        </p:txBody>
      </p:sp>
      <p:sp>
        <p:nvSpPr>
          <p:cNvPr id="8" name="Заголовок 1">
            <a:extLst>
              <a:ext uri="{FF2B5EF4-FFF2-40B4-BE49-F238E27FC236}">
                <a16:creationId xmlns:a16="http://schemas.microsoft.com/office/drawing/2014/main" id="{9198A4DD-C7D2-9769-C720-2F3FCD5B1800}"/>
              </a:ext>
            </a:extLst>
          </p:cNvPr>
          <p:cNvSpPr txBox="1">
            <a:spLocks noGrp="1"/>
          </p:cNvSpPr>
          <p:nvPr>
            <p:ph type="title"/>
          </p:nvPr>
        </p:nvSpPr>
        <p:spPr>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ru-RU" dirty="0"/>
              <a:t>2. Заблаговременная подготовка к школьному режиму</a:t>
            </a:r>
          </a:p>
        </p:txBody>
      </p:sp>
    </p:spTree>
    <p:extLst>
      <p:ext uri="{BB962C8B-B14F-4D97-AF65-F5344CB8AC3E}">
        <p14:creationId xmlns:p14="http://schemas.microsoft.com/office/powerpoint/2010/main" val="35943848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834CA35-62C9-179C-53D6-505A6711D6FB}"/>
              </a:ext>
            </a:extLst>
          </p:cNvPr>
          <p:cNvSpPr>
            <a:spLocks noGrp="1"/>
          </p:cNvSpPr>
          <p:nvPr>
            <p:ph type="title"/>
          </p:nvPr>
        </p:nvSpPr>
        <p:spPr/>
        <p:txBody>
          <a:bodyPr/>
          <a:lstStyle/>
          <a:p>
            <a:r>
              <a:rPr lang="ru-RU"/>
              <a:t>3. Установление партнерских отношений со школой</a:t>
            </a:r>
          </a:p>
        </p:txBody>
      </p:sp>
      <p:pic>
        <p:nvPicPr>
          <p:cNvPr id="4" name="Объект 3">
            <a:extLst>
              <a:ext uri="{FF2B5EF4-FFF2-40B4-BE49-F238E27FC236}">
                <a16:creationId xmlns:a16="http://schemas.microsoft.com/office/drawing/2014/main" id="{09CC5E7D-5A6A-7313-E1E3-6B86171AF9D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237372" y="1690688"/>
            <a:ext cx="3606197" cy="4351338"/>
          </a:xfrm>
          <a:prstGeom prst="rect">
            <a:avLst/>
          </a:prstGeom>
        </p:spPr>
      </p:pic>
      <p:sp>
        <p:nvSpPr>
          <p:cNvPr id="6" name="TextBox 5">
            <a:extLst>
              <a:ext uri="{FF2B5EF4-FFF2-40B4-BE49-F238E27FC236}">
                <a16:creationId xmlns:a16="http://schemas.microsoft.com/office/drawing/2014/main" id="{0C2F73D8-5AB5-B6DB-9E43-523878CA49CF}"/>
              </a:ext>
            </a:extLst>
          </p:cNvPr>
          <p:cNvSpPr txBox="1"/>
          <p:nvPr/>
        </p:nvSpPr>
        <p:spPr>
          <a:xfrm>
            <a:off x="315705" y="1893888"/>
            <a:ext cx="7740577" cy="4401205"/>
          </a:xfrm>
          <a:prstGeom prst="rect">
            <a:avLst/>
          </a:prstGeom>
          <a:noFill/>
        </p:spPr>
        <p:txBody>
          <a:bodyPr wrap="square">
            <a:spAutoFit/>
          </a:bodyPr>
          <a:lstStyle/>
          <a:p>
            <a:pPr algn="thaiDist"/>
            <a:r>
              <a:rPr lang="ru-RU" sz="2000" dirty="0"/>
              <a:t>· </a:t>
            </a:r>
            <a:r>
              <a:rPr lang="ru-RU" sz="2000" b="1" dirty="0"/>
              <a:t>Найдите</a:t>
            </a:r>
            <a:r>
              <a:rPr lang="ru-RU" sz="2000" dirty="0"/>
              <a:t> «</a:t>
            </a:r>
            <a:r>
              <a:rPr lang="ru-RU" sz="2000" b="1" dirty="0"/>
              <a:t>своего</a:t>
            </a:r>
            <a:r>
              <a:rPr lang="ru-RU" sz="2000" dirty="0"/>
              <a:t> </a:t>
            </a:r>
            <a:r>
              <a:rPr lang="ru-RU" sz="2000" b="1" dirty="0"/>
              <a:t>человека</a:t>
            </a:r>
            <a:r>
              <a:rPr lang="ru-RU" sz="2000" dirty="0"/>
              <a:t>» в </a:t>
            </a:r>
            <a:r>
              <a:rPr lang="ru-RU" sz="2000" b="1" dirty="0"/>
              <a:t>школе</a:t>
            </a:r>
            <a:r>
              <a:rPr lang="ru-RU" sz="2000" dirty="0"/>
              <a:t>. Это может быть педагог, психолог или тьютор, который профессионально понимает проблему аутизма и может выступать посредником между ребенком, другими учителями и одноклассниками.</a:t>
            </a:r>
          </a:p>
          <a:p>
            <a:pPr algn="thaiDist"/>
            <a:r>
              <a:rPr lang="ru-RU" sz="2000" dirty="0"/>
              <a:t>· </a:t>
            </a:r>
            <a:r>
              <a:rPr lang="ru-RU" sz="2000" b="1" dirty="0"/>
              <a:t>Составьте</a:t>
            </a:r>
            <a:r>
              <a:rPr lang="ru-RU" sz="2000" dirty="0"/>
              <a:t> </a:t>
            </a:r>
            <a:r>
              <a:rPr lang="ru-RU" sz="2000" b="1" dirty="0"/>
              <a:t>индивидуальный</a:t>
            </a:r>
            <a:r>
              <a:rPr lang="ru-RU" sz="2000" dirty="0"/>
              <a:t> </a:t>
            </a:r>
            <a:r>
              <a:rPr lang="ru-RU" sz="2000" b="1" dirty="0"/>
              <a:t>план</a:t>
            </a:r>
            <a:r>
              <a:rPr lang="ru-RU" sz="2000" dirty="0"/>
              <a:t> </a:t>
            </a:r>
            <a:r>
              <a:rPr lang="ru-RU" sz="2000" b="1" dirty="0"/>
              <a:t>адаптации</a:t>
            </a:r>
            <a:r>
              <a:rPr lang="ru-RU" sz="2000" dirty="0"/>
              <a:t>. Обсудите с учителем особенности вашего ребенка: что его успокаивает, что может спровоцировать стресс, как он выражает тревогу или усталость. Поделитесь эффективными стратегиями взаимодействия с ним.</a:t>
            </a:r>
          </a:p>
          <a:p>
            <a:pPr algn="thaiDist"/>
            <a:r>
              <a:rPr lang="ru-RU" sz="2000" dirty="0"/>
              <a:t>· </a:t>
            </a:r>
            <a:r>
              <a:rPr lang="ru-RU" sz="2000" b="1" dirty="0"/>
              <a:t>Обеспечьте</a:t>
            </a:r>
            <a:r>
              <a:rPr lang="ru-RU" sz="2000" dirty="0"/>
              <a:t> </a:t>
            </a:r>
            <a:r>
              <a:rPr lang="ru-RU" sz="2000" b="1" dirty="0"/>
              <a:t>четкую</a:t>
            </a:r>
            <a:r>
              <a:rPr lang="ru-RU" sz="2000" dirty="0"/>
              <a:t> </a:t>
            </a:r>
            <a:r>
              <a:rPr lang="ru-RU" sz="2000" b="1" dirty="0"/>
              <a:t>организацию</a:t>
            </a:r>
            <a:r>
              <a:rPr lang="ru-RU" sz="2000" dirty="0"/>
              <a:t> </a:t>
            </a:r>
            <a:r>
              <a:rPr lang="ru-RU" sz="2000" b="1" dirty="0"/>
              <a:t>школьной</a:t>
            </a:r>
            <a:r>
              <a:rPr lang="ru-RU" sz="2000" dirty="0"/>
              <a:t> </a:t>
            </a:r>
            <a:r>
              <a:rPr lang="ru-RU" sz="2000" b="1" dirty="0"/>
              <a:t>жизни</a:t>
            </a:r>
            <a:r>
              <a:rPr lang="ru-RU" sz="2000" dirty="0"/>
              <a:t>. Ребенку с РАС важна предсказуемость. Узнайте расписание уроков и перемен, а также правила поведения в классе. Заранее обсудите с учителем, как будут происходить изменения в распорядке (например, замена урока или отмена занятия).</a:t>
            </a:r>
          </a:p>
        </p:txBody>
      </p:sp>
    </p:spTree>
    <p:extLst>
      <p:ext uri="{BB962C8B-B14F-4D97-AF65-F5344CB8AC3E}">
        <p14:creationId xmlns:p14="http://schemas.microsoft.com/office/powerpoint/2010/main" val="30071120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AF09BC8-E9B8-E872-D335-8CE7BB0D7A41}"/>
              </a:ext>
            </a:extLst>
          </p:cNvPr>
          <p:cNvSpPr>
            <a:spLocks noGrp="1"/>
          </p:cNvSpPr>
          <p:nvPr>
            <p:ph type="title"/>
          </p:nvPr>
        </p:nvSpPr>
        <p:spPr>
          <a:xfrm>
            <a:off x="3133165" y="221692"/>
            <a:ext cx="8066741" cy="877979"/>
          </a:xfrm>
        </p:spPr>
        <p:txBody>
          <a:bodyPr>
            <a:normAutofit fontScale="90000"/>
          </a:bodyPr>
          <a:lstStyle/>
          <a:p>
            <a:r>
              <a:rPr lang="ru-RU"/>
              <a:t>4. Развитие социальных и коммуникативных навыков</a:t>
            </a:r>
          </a:p>
        </p:txBody>
      </p:sp>
      <p:pic>
        <p:nvPicPr>
          <p:cNvPr id="4" name="Объект 3">
            <a:extLst>
              <a:ext uri="{FF2B5EF4-FFF2-40B4-BE49-F238E27FC236}">
                <a16:creationId xmlns:a16="http://schemas.microsoft.com/office/drawing/2014/main" id="{B54FB516-6B94-2B6B-654E-C1E144CE210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003578" y="2040777"/>
            <a:ext cx="3686398" cy="4351338"/>
          </a:xfrm>
          <a:prstGeom prst="rect">
            <a:avLst/>
          </a:prstGeom>
        </p:spPr>
      </p:pic>
      <p:sp>
        <p:nvSpPr>
          <p:cNvPr id="6" name="TextBox 5">
            <a:extLst>
              <a:ext uri="{FF2B5EF4-FFF2-40B4-BE49-F238E27FC236}">
                <a16:creationId xmlns:a16="http://schemas.microsoft.com/office/drawing/2014/main" id="{3ABB4B9A-F528-D304-083F-4FF9189257A0}"/>
              </a:ext>
            </a:extLst>
          </p:cNvPr>
          <p:cNvSpPr txBox="1"/>
          <p:nvPr/>
        </p:nvSpPr>
        <p:spPr>
          <a:xfrm>
            <a:off x="251011" y="1225689"/>
            <a:ext cx="7028329" cy="6001643"/>
          </a:xfrm>
          <a:prstGeom prst="rect">
            <a:avLst/>
          </a:prstGeom>
          <a:noFill/>
        </p:spPr>
        <p:txBody>
          <a:bodyPr wrap="square">
            <a:spAutoFit/>
          </a:bodyPr>
          <a:lstStyle/>
          <a:p>
            <a:pPr algn="thaiDist"/>
            <a:r>
              <a:rPr lang="ru-RU" sz="2400" dirty="0"/>
              <a:t>Школа — это не только учеба, но и социальная среда. Помогите ребенку развить навыки, необходимые для общения с учителями и одноклассниками.</a:t>
            </a:r>
          </a:p>
          <a:p>
            <a:pPr algn="thaiDist"/>
            <a:r>
              <a:rPr lang="ru-RU" sz="2400" dirty="0"/>
              <a:t>· </a:t>
            </a:r>
            <a:r>
              <a:rPr lang="ru-RU" sz="2400" b="1" dirty="0"/>
              <a:t>Используйте</a:t>
            </a:r>
            <a:r>
              <a:rPr lang="ru-RU" sz="2400" dirty="0"/>
              <a:t> </a:t>
            </a:r>
            <a:r>
              <a:rPr lang="ru-RU" sz="2400" b="1" dirty="0"/>
              <a:t>ролевые</a:t>
            </a:r>
            <a:r>
              <a:rPr lang="ru-RU" sz="2400" dirty="0"/>
              <a:t> </a:t>
            </a:r>
            <a:r>
              <a:rPr lang="ru-RU" sz="2400" b="1" dirty="0"/>
              <a:t>игры</a:t>
            </a:r>
            <a:r>
              <a:rPr lang="ru-RU" sz="2400" dirty="0"/>
              <a:t>. Проигрывайте типичные школьные ситуации: как попросить помощь, как ответить на вопрос учителя, как присоединиться к игре на перемене.</a:t>
            </a:r>
          </a:p>
          <a:p>
            <a:pPr algn="thaiDist"/>
            <a:r>
              <a:rPr lang="ru-RU" sz="2400" dirty="0"/>
              <a:t>· </a:t>
            </a:r>
            <a:r>
              <a:rPr lang="ru-RU" sz="2400" b="1" dirty="0"/>
              <a:t>Тренируйте</a:t>
            </a:r>
            <a:r>
              <a:rPr lang="ru-RU" sz="2400" dirty="0"/>
              <a:t> </a:t>
            </a:r>
            <a:r>
              <a:rPr lang="ru-RU" sz="2400" b="1" dirty="0"/>
              <a:t>понимание</a:t>
            </a:r>
            <a:r>
              <a:rPr lang="ru-RU" sz="2400" dirty="0"/>
              <a:t> </a:t>
            </a:r>
            <a:r>
              <a:rPr lang="ru-RU" sz="2400" b="1" dirty="0"/>
              <a:t>эмоций</a:t>
            </a:r>
            <a:r>
              <a:rPr lang="ru-RU" sz="2400" dirty="0"/>
              <a:t>. Используйте комиксы, социальные истории или специальные приложения, чтобы научить ребенка распознавать свои эмоции и эмоции других людей, а также реагировать на них.· Поощряйте попытки общения. Даже небольшие успехи во взаимодействии с другими детьми.</a:t>
            </a:r>
            <a:r>
              <a:rPr lang="ja-JP" altLang="en-US" sz="2400" dirty="0"/>
              <a:t> </a:t>
            </a:r>
            <a:r>
              <a:rPr lang="ru-RU" sz="2400" dirty="0"/>
              <a:t>похвалы и поддержки.</a:t>
            </a:r>
          </a:p>
        </p:txBody>
      </p:sp>
    </p:spTree>
    <p:extLst>
      <p:ext uri="{BB962C8B-B14F-4D97-AF65-F5344CB8AC3E}">
        <p14:creationId xmlns:p14="http://schemas.microsoft.com/office/powerpoint/2010/main" val="27147421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81AB805-4B49-A396-286A-9434C716F6FC}"/>
              </a:ext>
            </a:extLst>
          </p:cNvPr>
          <p:cNvSpPr>
            <a:spLocks noGrp="1"/>
          </p:cNvSpPr>
          <p:nvPr>
            <p:ph type="title"/>
          </p:nvPr>
        </p:nvSpPr>
        <p:spPr>
          <a:xfrm>
            <a:off x="1806388" y="365125"/>
            <a:ext cx="9262035" cy="746499"/>
          </a:xfrm>
        </p:spPr>
        <p:txBody>
          <a:bodyPr>
            <a:normAutofit fontScale="90000"/>
          </a:bodyPr>
          <a:lstStyle/>
          <a:p>
            <a:r>
              <a:rPr lang="ru-RU"/>
              <a:t>5. Использование проверенных методов поддержки</a:t>
            </a:r>
          </a:p>
        </p:txBody>
      </p:sp>
      <p:sp>
        <p:nvSpPr>
          <p:cNvPr id="3" name="Объект 2">
            <a:extLst>
              <a:ext uri="{FF2B5EF4-FFF2-40B4-BE49-F238E27FC236}">
                <a16:creationId xmlns:a16="http://schemas.microsoft.com/office/drawing/2014/main" id="{12B257B0-D944-567E-014B-E31B8D96E1B9}"/>
              </a:ext>
            </a:extLst>
          </p:cNvPr>
          <p:cNvSpPr>
            <a:spLocks noGrp="1"/>
          </p:cNvSpPr>
          <p:nvPr>
            <p:ph idx="1"/>
          </p:nvPr>
        </p:nvSpPr>
        <p:spPr>
          <a:xfrm>
            <a:off x="0" y="1590612"/>
            <a:ext cx="8092141" cy="4351338"/>
          </a:xfrm>
        </p:spPr>
        <p:txBody>
          <a:bodyPr>
            <a:noAutofit/>
          </a:bodyPr>
          <a:lstStyle/>
          <a:p>
            <a:pPr algn="thaiDist"/>
            <a:r>
              <a:rPr lang="ru-RU" sz="2400" dirty="0"/>
              <a:t>Опирайтесь на подходы и стратегии, эффективность которых научно доказана.</a:t>
            </a:r>
          </a:p>
          <a:p>
            <a:pPr algn="thaiDist"/>
            <a:r>
              <a:rPr lang="ru-RU" sz="2400" dirty="0"/>
              <a:t>· </a:t>
            </a:r>
            <a:r>
              <a:rPr lang="ru-RU" sz="2400" b="1" dirty="0"/>
              <a:t>Обратитесь</a:t>
            </a:r>
            <a:r>
              <a:rPr lang="ru-RU" sz="2400" dirty="0"/>
              <a:t> к </a:t>
            </a:r>
            <a:r>
              <a:rPr lang="ru-RU" sz="2400" b="1" dirty="0"/>
              <a:t>надежным</a:t>
            </a:r>
            <a:r>
              <a:rPr lang="ru-RU" sz="2400" dirty="0"/>
              <a:t> </a:t>
            </a:r>
            <a:r>
              <a:rPr lang="ru-RU" sz="2400" b="1" dirty="0"/>
              <a:t>ресурсам</a:t>
            </a:r>
            <a:r>
              <a:rPr lang="ru-RU" sz="2400" dirty="0"/>
              <a:t>. Ищите информацию на сайтах авторитетных организаций, таких как Фонд «Обнажённые сердца», где публикуются последние исследования и практические рекомендации по работе с детьми с РАС.</a:t>
            </a:r>
          </a:p>
          <a:p>
            <a:pPr algn="thaiDist"/>
            <a:r>
              <a:rPr lang="ru-RU" sz="2400" dirty="0"/>
              <a:t>· </a:t>
            </a:r>
            <a:r>
              <a:rPr lang="ru-RU" sz="2400" b="1" dirty="0"/>
              <a:t>Рассмотрите</a:t>
            </a:r>
            <a:r>
              <a:rPr lang="ru-RU" sz="2400" dirty="0"/>
              <a:t> </a:t>
            </a:r>
            <a:r>
              <a:rPr lang="ru-RU" sz="2400" b="1" dirty="0"/>
              <a:t>участие</a:t>
            </a:r>
            <a:r>
              <a:rPr lang="ru-RU" sz="2400" dirty="0"/>
              <a:t> в </a:t>
            </a:r>
            <a:r>
              <a:rPr lang="ru-RU" sz="2400" b="1" dirty="0"/>
              <a:t>программах</a:t>
            </a:r>
            <a:r>
              <a:rPr lang="ru-RU" sz="2400" dirty="0"/>
              <a:t> для </a:t>
            </a:r>
            <a:r>
              <a:rPr lang="ru-RU" sz="2400" b="1" dirty="0"/>
              <a:t>родителей</a:t>
            </a:r>
            <a:r>
              <a:rPr lang="ru-RU" sz="2400" dirty="0"/>
              <a:t>. </a:t>
            </a:r>
          </a:p>
          <a:p>
            <a:pPr algn="thaiDist"/>
            <a:r>
              <a:rPr lang="ru-RU" sz="2400" dirty="0"/>
              <a:t>· </a:t>
            </a:r>
            <a:r>
              <a:rPr lang="ru-RU" sz="2400" b="1" dirty="0"/>
              <a:t>Используйте</a:t>
            </a:r>
            <a:r>
              <a:rPr lang="ru-RU" sz="2400" dirty="0"/>
              <a:t> </a:t>
            </a:r>
            <a:r>
              <a:rPr lang="ru-RU" sz="2400" b="1" dirty="0"/>
              <a:t>методы</a:t>
            </a:r>
            <a:r>
              <a:rPr lang="ru-RU" sz="2400" dirty="0"/>
              <a:t> </a:t>
            </a:r>
            <a:r>
              <a:rPr lang="ru-RU" sz="2400" b="1" dirty="0"/>
              <a:t>структурированного</a:t>
            </a:r>
            <a:r>
              <a:rPr lang="ru-RU" sz="2400" dirty="0"/>
              <a:t> </a:t>
            </a:r>
            <a:r>
              <a:rPr lang="ru-RU" sz="2400" b="1" dirty="0"/>
              <a:t>обучения</a:t>
            </a:r>
            <a:r>
              <a:rPr lang="ru-RU" sz="2400" dirty="0"/>
              <a:t>. Такие подходы как элементы прикладного анализа поведения (</a:t>
            </a:r>
            <a:r>
              <a:rPr lang="af-ZA" sz="2400" dirty="0"/>
              <a:t>ABA), </a:t>
            </a:r>
            <a:r>
              <a:rPr lang="ru-RU" sz="2400" dirty="0"/>
              <a:t>могут помочь в организации обучения и повседневной жизни ребенка.</a:t>
            </a:r>
          </a:p>
        </p:txBody>
      </p:sp>
      <p:pic>
        <p:nvPicPr>
          <p:cNvPr id="4" name="Рисунок 3">
            <a:extLst>
              <a:ext uri="{FF2B5EF4-FFF2-40B4-BE49-F238E27FC236}">
                <a16:creationId xmlns:a16="http://schemas.microsoft.com/office/drawing/2014/main" id="{C5BC4BC4-5887-F359-7779-A8946F26A0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65681" y="1746000"/>
            <a:ext cx="3777569" cy="4493435"/>
          </a:xfrm>
          <a:prstGeom prst="rect">
            <a:avLst/>
          </a:prstGeom>
        </p:spPr>
      </p:pic>
    </p:spTree>
    <p:extLst>
      <p:ext uri="{BB962C8B-B14F-4D97-AF65-F5344CB8AC3E}">
        <p14:creationId xmlns:p14="http://schemas.microsoft.com/office/powerpoint/2010/main" val="3369709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517BA68-5C0D-73FE-A839-B87DA154EA85}"/>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265BED5D-198D-61F9-2F79-AECFDF4527E5}"/>
              </a:ext>
            </a:extLst>
          </p:cNvPr>
          <p:cNvSpPr>
            <a:spLocks noGrp="1"/>
          </p:cNvSpPr>
          <p:nvPr>
            <p:ph idx="1"/>
          </p:nvPr>
        </p:nvSpPr>
        <p:spPr/>
        <p:txBody>
          <a:bodyPr>
            <a:normAutofit fontScale="92500" lnSpcReduction="20000"/>
          </a:bodyPr>
          <a:lstStyle/>
          <a:p>
            <a:r>
              <a:rPr lang="ru-RU"/>
              <a:t>6. Управление тревожностью и поведенческими сложностямиДаже при хорошей подготовке начало учебы может вызвать у ребенка стресс. Важно быть готовым к возможным трудностям.· Наблюдайте за признаками тревоги. Это может быть повышенная стереотипность движений (раскачивание, повторяющиеся действия), отказ от выполнения требований, усиление сенсорной чувствительности или вспышки гнева.· Имейте план «успокоения». Определите, что помогает вашему ребенку восстановить равновесие: возможность побыть одному, любимая игрушка, тяжелое одеяло, успокаивающая музыка или определенные упражнения.· Избегайте чрезмерных требований. В первые недели школа сама по себе является большой нагрузкой. Снизьте требования к академическим успехам — главной задачей является адаптация и эмоциональное благополучие ребенка.</a:t>
            </a:r>
          </a:p>
        </p:txBody>
      </p:sp>
    </p:spTree>
    <p:extLst>
      <p:ext uri="{BB962C8B-B14F-4D97-AF65-F5344CB8AC3E}">
        <p14:creationId xmlns:p14="http://schemas.microsoft.com/office/powerpoint/2010/main" val="10412029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845FAAD-771B-2A3B-CD23-A0FA9536B5AC}"/>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14FD0426-6DA5-51FE-C7FD-690FD3470C65}"/>
              </a:ext>
            </a:extLst>
          </p:cNvPr>
          <p:cNvSpPr>
            <a:spLocks noGrp="1"/>
          </p:cNvSpPr>
          <p:nvPr>
            <p:ph idx="1"/>
          </p:nvPr>
        </p:nvSpPr>
        <p:spPr/>
        <p:txBody>
          <a:bodyPr>
            <a:normAutofit fontScale="92500" lnSpcReduction="10000"/>
          </a:bodyPr>
          <a:lstStyle/>
          <a:p>
            <a:r>
              <a:rPr lang="ru-RU"/>
              <a:t>7. Построение поддерживающего социального окруженияНе оставайтесь один на один с трудностями. Поддержка других людей — ключевой фактор в предотвращении выгорания и депрессии.· Общайтесь с другими родителями. Другие семьи, воспитывающие детей с аутизмом, могут стать источником практических советов, эмоциональной поддержки и полезных контактов.· Ищите родительские сообщества и организации. Они часто предоставляют психологическую, информационную и юридическую поддержку, а также возможность участвовать в группах взаимопомощи.· Делитесь чувствами. Говорите о своих переживаниях с теми, кто готов слушать без осуждения и критики. Это помогает снизить эмоциональное напряжение.</a:t>
            </a:r>
          </a:p>
        </p:txBody>
      </p:sp>
    </p:spTree>
    <p:extLst>
      <p:ext uri="{BB962C8B-B14F-4D97-AF65-F5344CB8AC3E}">
        <p14:creationId xmlns:p14="http://schemas.microsoft.com/office/powerpoint/2010/main" val="3416752573"/>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Стандартная">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Широкоэкранный</PresentationFormat>
  <Slides>9</Slides>
  <Notes>0</Notes>
  <HiddenSlides>0</HiddenSlide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Тема Office</vt:lpstr>
      <vt:lpstr>Как родителям детей с РАС подготовиться к учебному году? Рекомендации родителям.</vt:lpstr>
      <vt:lpstr>1. Забота о себе — основа вашей способности помогать ребенку</vt:lpstr>
      <vt:lpstr>2. Заблаговременная подготовка к школьному режиму</vt:lpstr>
      <vt:lpstr>2. Заблаговременная подготовка к школьному режиму</vt:lpstr>
      <vt:lpstr>3. Установление партнерских отношений со школой</vt:lpstr>
      <vt:lpstr>4. Развитие социальных и коммуникативных навыков</vt:lpstr>
      <vt:lpstr>5. Использование проверенных методов поддержки</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Как родителям детей с РАС подготовиться к учебному году? Рекомендации родителям.</dc:title>
  <dc:creator>Полина Лончакова</dc:creator>
  <cp:lastModifiedBy>Полина Лончакова</cp:lastModifiedBy>
  <cp:revision>2</cp:revision>
  <dcterms:created xsi:type="dcterms:W3CDTF">2025-08-21T22:41:57Z</dcterms:created>
  <dcterms:modified xsi:type="dcterms:W3CDTF">2025-11-07T00:03:55Z</dcterms:modified>
</cp:coreProperties>
</file>