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1C13F5-8728-CD18-A415-3164FA685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EB93FA-ECB5-4285-7C15-52D56AA33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7FAFBD-B95A-7CFB-AFA3-E53636CED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39D37D-9E13-D2B5-0774-1483D4B68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159462-2E51-0E03-E2D6-CB575FE07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740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480D8-37A3-496D-8AE0-7FD6F5814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F130015-0AE5-FF94-19A1-E57BC5157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97D04A-CDDC-BB28-3FA7-429F413BD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B661E5-0B00-E4F5-B3BD-82F552675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7C1D2E-0849-EAAC-2AA8-90A494ABD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694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8D540F2-D9BF-C63A-4E66-5D4A5FC283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6DD30B-84B6-A6D0-04A0-CC162847F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1148C1-C8B8-1D56-16C0-7DD6BC4E4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138F80-A944-45F1-37B3-41FB77E96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DE7F8E-3167-D928-DA81-A09905143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2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23539F-B538-2778-371C-6D6131CAB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1F9D9A-5B17-46E8-C15F-98B4B216A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3295DD-E731-CD39-57F5-88071628F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1B4061-2BBE-DF4A-679E-F4DE68698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7ADBB7-6BA9-86CB-EBC2-A2F2F049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18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7F6609-9199-E2FD-8164-AA6C42B43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244065-2278-B618-8315-818DAC36E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DAAEC0-AF52-9CD4-F472-D8FDDCD6B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714BA0-1A53-8186-B97A-7000C963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7BDEBC-FC18-406C-D91C-F5B29525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84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517753-71B8-35B4-8813-5B85C99F0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2A6B9E-7993-430E-013D-3983F6003B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6C15D52-D1A1-60CC-3C00-28B4DF192B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4DF3EA-ABF6-E8BD-BBD6-42AAAE40C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E0222D-1C73-F88B-16FF-BEFA1146F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1F6E5A-5BE2-C519-5D20-DFA7075EB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076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38ED0-063E-26F3-7054-993DC8ABF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1DFFEB-75F1-8FCC-E379-4B5AD3FCE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CF8D06-7430-853C-A3AE-6248D8917E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210DAA3-1735-F28D-986A-323AFF8B6A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FB02294-7C7D-30EF-5BFB-169600C65B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CE6C583-8D60-DE0F-EA67-D3B6F60B5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224C682-13E3-F530-8ED3-97B037E4E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C27521-070A-5A2E-0254-E11F7AA5F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77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4224F1-FACD-DAFA-09E2-B4B8C3240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0591954-09C6-C1E4-A395-8D67A4B8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298641-B4A0-45BC-9AEE-BA11B0155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D1E9B66-7331-B64D-297D-02FB781FC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59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491163C-18D2-5D21-D407-D10E5F8D7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DE87648-2FFB-87B9-5565-7714A7769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80D037-45E3-58D1-A636-17DE8474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55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F8BA17-A540-8D22-3FC6-1CEF2CFC4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721812-715E-21E8-9645-8CA33D12A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17EE36-0A7F-D7E8-8EB0-254045260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D55D6C-7546-89AE-4080-6C5956C48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0CD671-4ADD-4FC9-3A6F-D0F890FB6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8F357C-E7C8-EDB0-5A08-32331988A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9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C123C2-251E-A474-5D0B-8B59C40C3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EB2B067-2E77-AA7F-4A91-09A401AF49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CC2A604-5B7D-634E-E1A6-D9F46AFF40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174050-970D-0C0E-1F34-A30C9B8CC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3C5DFF-FEFC-8BA6-2827-E760B874E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D7A331-AD3B-B4BD-D0AB-A99C158AB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14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1AE64-7CE7-6365-E6E8-E2642B580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8793B8-CFED-5DB2-4762-41B9FA1F5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0B1546-6074-4FE6-4B0A-86088954A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4697D3-B22A-4B4F-93A0-FB91EA2933EA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4ACE9A-CCD3-4624-AD13-051974C62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8AAC16-D728-F259-6586-BDF76AB9AE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B2E340-5948-5847-B2DB-6864CD2B35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8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3F8C3-9AC0-4A2D-E9C8-363373B761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283" y="1577789"/>
            <a:ext cx="5575178" cy="3369842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настроиться к началу учебного года родителям школьников 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1AF312-F4A9-30F8-03B6-275FE9033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541" y="860612"/>
            <a:ext cx="5575177" cy="541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95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587D3-95B5-C45B-1AD0-1DD64E8C7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894" y="0"/>
            <a:ext cx="10515600" cy="1325563"/>
          </a:xfrm>
        </p:spPr>
        <p:txBody>
          <a:bodyPr/>
          <a:lstStyle/>
          <a:p>
            <a:r>
              <a:rPr lang="ru-RU" b="1" dirty="0"/>
              <a:t>1.  Собственный позитивный настрой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394897-CD8D-D5B8-CDF3-05ABA1D61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025" y="1253330"/>
            <a:ext cx="6668246" cy="5476175"/>
          </a:xfrm>
        </p:spPr>
        <p:txBody>
          <a:bodyPr>
            <a:normAutofit fontScale="92500" lnSpcReduction="10000"/>
          </a:bodyPr>
          <a:lstStyle/>
          <a:p>
            <a:pPr algn="thaiDist"/>
            <a:r>
              <a:rPr lang="ru-RU" b="1" dirty="0"/>
              <a:t>1) Осознание своих эмоций: </a:t>
            </a:r>
            <a:r>
              <a:rPr lang="ru-RU" dirty="0"/>
              <a:t>Честно признайтесь себе: вы ждете 1 сентября с радостью, тревогой или облегчением? Ваше состояние передается ребенку.    </a:t>
            </a:r>
          </a:p>
          <a:p>
            <a:pPr algn="thaiDist"/>
            <a:r>
              <a:rPr lang="ru-RU" b="1" dirty="0"/>
              <a:t>2) Фокус на возможностях</a:t>
            </a:r>
            <a:r>
              <a:rPr lang="ru-RU" dirty="0"/>
              <a:t>: Вместо мыслей "опять эта суета" думайте: "Это новый этап роста для моего ребенка", "У него будет много интересного".  </a:t>
            </a:r>
          </a:p>
          <a:p>
            <a:pPr algn="thaiDist"/>
            <a:r>
              <a:rPr lang="ru-RU" b="1" dirty="0"/>
              <a:t>3) Управление тревожностью</a:t>
            </a:r>
            <a:r>
              <a:rPr lang="ru-RU" dirty="0"/>
              <a:t>: Если вы склонны волноваться (особенно за первоклашек), найдите способы успокоиться: дыхательные техники, разговор с супругом/подругой, планирование. Не проецируйте свои страхи на ребенка.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D5AF28-A25F-B1F3-DA1D-4077FFD9F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773" y="1253331"/>
            <a:ext cx="4102946" cy="485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15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A88A24-8829-5B8B-43F1-046A0109F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553" y="247553"/>
            <a:ext cx="10515600" cy="1020112"/>
          </a:xfrm>
        </p:spPr>
        <p:txBody>
          <a:bodyPr/>
          <a:lstStyle/>
          <a:p>
            <a:r>
              <a:rPr lang="ru-RU" b="1" dirty="0"/>
              <a:t>2. Режим и ресурс для себя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F0623E-B3C3-F9A8-70C3-EC9C50B28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025" y="1434352"/>
            <a:ext cx="6393328" cy="5115859"/>
          </a:xfrm>
        </p:spPr>
        <p:txBody>
          <a:bodyPr>
            <a:noAutofit/>
          </a:bodyPr>
          <a:lstStyle/>
          <a:p>
            <a:pPr algn="thaiDist"/>
            <a:r>
              <a:rPr lang="ru-RU" sz="2000" b="1" dirty="0"/>
              <a:t>  1) Адаптация своего графика: </a:t>
            </a:r>
            <a:r>
              <a:rPr lang="ru-RU" sz="2000" dirty="0"/>
              <a:t>Постепенно подстраивайте и свой сон/подъем под школьный ритм, чтобы не было резкого перехода и стресса утром.
</a:t>
            </a:r>
            <a:r>
              <a:rPr lang="ru-RU" sz="2000" b="1" dirty="0"/>
              <a:t>   2) Планирование времени: </a:t>
            </a:r>
            <a:r>
              <a:rPr lang="ru-RU" sz="2000" dirty="0"/>
              <a:t>Продумайте логистику (кто отводит/забирает, кружки, приготовление завтраков/обедов). Используйте календари, напоминания. Четкий план снижает хаос и тревогу.
</a:t>
            </a:r>
            <a:r>
              <a:rPr lang="ru-RU" sz="2000" b="1" dirty="0"/>
              <a:t>   3) »Буфер» в первые недели:</a:t>
            </a:r>
            <a:r>
              <a:rPr lang="ru-RU" sz="2000" dirty="0"/>
              <a:t> По возможности не планируйте на сентябрь важных проектов на работе или крупных домашних дел. Дайте себе и ребенку время на адаптацию без лишнего давления.
</a:t>
            </a:r>
            <a:r>
              <a:rPr lang="ru-RU" sz="2000" b="1" dirty="0"/>
              <a:t>    4) Источники подзарядки</a:t>
            </a:r>
            <a:r>
              <a:rPr lang="ru-RU" sz="2000" dirty="0"/>
              <a:t>: Определите, что поможет *вам* восстанавливаться в напряженные школьные будни (хобби, 15 минут тишины, спорт, встреча с друзьями) и найдите для этого время.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4CA8E9-FE80-2810-3876-DF12AF77C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271" y="1656662"/>
            <a:ext cx="5162176" cy="444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31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D577A-8FEA-A4A5-9DE8-B424D294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682" y="-72232"/>
            <a:ext cx="10515600" cy="1325563"/>
          </a:xfrm>
        </p:spPr>
        <p:txBody>
          <a:bodyPr/>
          <a:lstStyle/>
          <a:p>
            <a:r>
              <a:rPr lang="ru-RU" b="1" dirty="0"/>
              <a:t>3.  Установка реалистичных ожиданий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1664A8-7402-A289-2BE8-E04E4C950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388" y="1253330"/>
            <a:ext cx="6813177" cy="5380551"/>
          </a:xfrm>
        </p:spPr>
        <p:txBody>
          <a:bodyPr>
            <a:normAutofit fontScale="92500" lnSpcReduction="20000"/>
          </a:bodyPr>
          <a:lstStyle/>
          <a:p>
            <a:pPr algn="thaiDist"/>
            <a:r>
              <a:rPr lang="ru-RU" b="1" dirty="0"/>
              <a:t>    1)Адаптационный период:</a:t>
            </a:r>
            <a:r>
              <a:rPr lang="ru-RU" dirty="0"/>
              <a:t>  Помните, что первые 2-4 недели – период адаптации. Ребенок (и вы!) может быть уставшим, раздражительным, медлительным. Это нормально! Не ждите мгновенных пятерок и идеальной самоорганизации.
</a:t>
            </a:r>
            <a:r>
              <a:rPr lang="ru-RU" b="1" dirty="0"/>
              <a:t>    2) Фокус на процессе, а не только на результате:</a:t>
            </a:r>
            <a:r>
              <a:rPr lang="ru-RU" dirty="0"/>
              <a:t> Хвалите усилия, старательность, преодоление трудностей, а не только оценки. «Я вижу, как ты старался!» важнее «Почему не пятерка?».
</a:t>
            </a:r>
            <a:r>
              <a:rPr lang="ru-RU" b="1" dirty="0"/>
              <a:t>  3) Отказ от сравнений</a:t>
            </a:r>
            <a:r>
              <a:rPr lang="ru-RU" dirty="0"/>
              <a:t>: Не сравнивайте ребенка с другими детьми (особенно с братьями/сестрами или «идеальными» одноклассниками). Каждый уникален.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724895-F945-C1A8-1B58-310E1CACF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247" y="1491129"/>
            <a:ext cx="4856262" cy="411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9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EA937-115B-6A1A-34D8-C86A705F8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212"/>
            <a:ext cx="10515600" cy="97360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4. Планирование коммуникации с ребенком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68DED1-0AAD-090A-23AC-5B76D9978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130" y="1173816"/>
            <a:ext cx="7337612" cy="5223434"/>
          </a:xfrm>
        </p:spPr>
        <p:txBody>
          <a:bodyPr>
            <a:normAutofit fontScale="92500" lnSpcReduction="10000"/>
          </a:bodyPr>
          <a:lstStyle/>
          <a:p>
            <a:pPr algn="thaiDist"/>
            <a:r>
              <a:rPr lang="ru-RU" dirty="0"/>
              <a:t>"</a:t>
            </a:r>
            <a:r>
              <a:rPr lang="ru-RU" b="1" dirty="0"/>
              <a:t>Час</a:t>
            </a:r>
            <a:r>
              <a:rPr lang="ru-RU" dirty="0"/>
              <a:t> </a:t>
            </a:r>
            <a:r>
              <a:rPr lang="ru-RU" b="1" dirty="0"/>
              <a:t>семьи</a:t>
            </a:r>
            <a:r>
              <a:rPr lang="ru-RU" dirty="0"/>
              <a:t>": Заранее договоритесь о времени в течение дня (например, за ужином), когда вы будете без телефонов и телевизора общаться с ребенком, слушать его рассказы о школе, делиться своими новостями.    </a:t>
            </a:r>
          </a:p>
          <a:p>
            <a:pPr algn="thaiDist"/>
            <a:r>
              <a:rPr lang="ru-RU" dirty="0"/>
              <a:t> </a:t>
            </a:r>
            <a:r>
              <a:rPr lang="ru-RU" b="1" dirty="0"/>
              <a:t>Открытые</a:t>
            </a:r>
            <a:r>
              <a:rPr lang="ru-RU" dirty="0"/>
              <a:t> </a:t>
            </a:r>
            <a:r>
              <a:rPr lang="ru-RU" b="1" dirty="0"/>
              <a:t>вопросы</a:t>
            </a:r>
            <a:r>
              <a:rPr lang="ru-RU" dirty="0"/>
              <a:t>: Готовьте вопросы не только про оценки ("Что сегодня было самое интересное?", "С кем ты играл на перемене?", "Было ли что-то сложное? Хочешь об этом поговорить?"). </a:t>
            </a:r>
          </a:p>
          <a:p>
            <a:pPr algn="thaiDist"/>
            <a:r>
              <a:rPr lang="ru-RU" dirty="0"/>
              <a:t>   </a:t>
            </a:r>
            <a:r>
              <a:rPr lang="ru-RU" b="1" dirty="0"/>
              <a:t>Активное слушание: </a:t>
            </a:r>
            <a:r>
              <a:rPr lang="ru-RU" dirty="0"/>
              <a:t>Учитесь слушать без немедленных советов и оценок. Иногда ребенку нужно просто выговориться.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5F0891-3B63-6A41-847F-B9D867313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951" y="1291352"/>
            <a:ext cx="4307472" cy="498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599EFB-C345-3D2A-D821-A1CF256E9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671" y="365126"/>
            <a:ext cx="9548906" cy="1021416"/>
          </a:xfrm>
        </p:spPr>
        <p:txBody>
          <a:bodyPr/>
          <a:lstStyle/>
          <a:p>
            <a:r>
              <a:rPr lang="ru-RU" b="1" dirty="0"/>
              <a:t>Ключевые принципы для родителей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76FE86-DF6D-593A-CFB9-E0C13E38C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894" y="1690687"/>
            <a:ext cx="7218082" cy="4802187"/>
          </a:xfrm>
        </p:spPr>
        <p:txBody>
          <a:bodyPr>
            <a:normAutofit fontScale="92500" lnSpcReduction="10000"/>
          </a:bodyPr>
          <a:lstStyle/>
          <a:p>
            <a:pPr algn="thaiDist"/>
            <a:r>
              <a:rPr lang="ru-RU" b="1" dirty="0"/>
              <a:t>Будьте</a:t>
            </a:r>
            <a:r>
              <a:rPr lang="ru-RU" dirty="0"/>
              <a:t> </a:t>
            </a:r>
            <a:r>
              <a:rPr lang="ru-RU" b="1" dirty="0"/>
              <a:t>командой</a:t>
            </a:r>
            <a:r>
              <a:rPr lang="ru-RU" dirty="0"/>
              <a:t>: Подготовка и адаптация – общее дело ребенка и родителей. Поддерживайте друг друга в семье.</a:t>
            </a:r>
          </a:p>
          <a:p>
            <a:pPr algn="thaiDist"/>
            <a:r>
              <a:rPr lang="ru-RU" dirty="0"/>
              <a:t> </a:t>
            </a:r>
            <a:r>
              <a:rPr lang="ru-RU" b="1" dirty="0"/>
              <a:t>Гибкость</a:t>
            </a:r>
            <a:r>
              <a:rPr lang="ru-RU" dirty="0"/>
              <a:t>:  Планы могут меняться. Будьте готовы подстроиться под потребности ребенка.</a:t>
            </a:r>
          </a:p>
          <a:p>
            <a:pPr algn="thaiDist"/>
            <a:r>
              <a:rPr lang="ru-RU" dirty="0"/>
              <a:t> </a:t>
            </a:r>
            <a:r>
              <a:rPr lang="ru-RU" b="1" dirty="0"/>
              <a:t>Эмпатия</a:t>
            </a:r>
            <a:r>
              <a:rPr lang="ru-RU" dirty="0"/>
              <a:t>: Старайтесь видеть ситуацию глазами ребенка. Школа – это его работа, и она может быть сложной.</a:t>
            </a:r>
          </a:p>
          <a:p>
            <a:pPr algn="thaiDist"/>
            <a:r>
              <a:rPr lang="ru-RU" b="1" dirty="0"/>
              <a:t>Позитив</a:t>
            </a:r>
            <a:r>
              <a:rPr lang="ru-RU" dirty="0"/>
              <a:t> </a:t>
            </a:r>
            <a:r>
              <a:rPr lang="ru-RU" b="1" dirty="0"/>
              <a:t>и</a:t>
            </a:r>
            <a:r>
              <a:rPr lang="ru-RU" dirty="0"/>
              <a:t> </a:t>
            </a:r>
            <a:r>
              <a:rPr lang="ru-RU" b="1" dirty="0"/>
              <a:t>уверенность</a:t>
            </a:r>
            <a:r>
              <a:rPr lang="ru-RU" dirty="0"/>
              <a:t>: Ваше спокойное, уверенное и оптимистичное отношение – лучший фундамент для успешного старта учебного года.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6E8C68-7540-27EC-E5E4-C1E983A72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141" y="1690687"/>
            <a:ext cx="3871887" cy="461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061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6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Как настроиться к началу учебного года родителям школьников ? </vt:lpstr>
      <vt:lpstr>1.  Собственный позитивный настрой</vt:lpstr>
      <vt:lpstr>2. Режим и ресурс для себя</vt:lpstr>
      <vt:lpstr>3.  Установка реалистичных ожиданий</vt:lpstr>
      <vt:lpstr>4. Планирование коммуникации с ребенком</vt:lpstr>
      <vt:lpstr>Ключевые принципы для родителей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настроиться к началу учебного года родителям школьников ? </dc:title>
  <dc:creator>Полина Лончакова</dc:creator>
  <cp:lastModifiedBy>Полина Лончакова</cp:lastModifiedBy>
  <cp:revision>2</cp:revision>
  <dcterms:created xsi:type="dcterms:W3CDTF">2025-08-18T11:58:30Z</dcterms:created>
  <dcterms:modified xsi:type="dcterms:W3CDTF">2025-11-07T00:04:16Z</dcterms:modified>
</cp:coreProperties>
</file>