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3" r:id="rId12"/>
    <p:sldId id="264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265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669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19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565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11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767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18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71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700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518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596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F41D39F0-1CFD-44EE-B21C-EFE3E7BAA1AA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3D4A5601-2FFF-4829-B356-1BCB21924F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43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033C4C-79F2-48CF-B1BE-674D22657B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692" y="1473898"/>
            <a:ext cx="10782300" cy="1955102"/>
          </a:xfrm>
        </p:spPr>
        <p:txBody>
          <a:bodyPr/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Самоповреждающее поведение </a:t>
            </a:r>
            <a:b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и подростков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267AD7-62EC-43DE-8F83-94D8333C138E}"/>
              </a:ext>
            </a:extLst>
          </p:cNvPr>
          <p:cNvSpPr txBox="1"/>
          <p:nvPr/>
        </p:nvSpPr>
        <p:spPr>
          <a:xfrm>
            <a:off x="7386489" y="4134264"/>
            <a:ext cx="432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4400">
              <a:lnSpc>
                <a:spcPct val="90000"/>
              </a:lnSpc>
              <a:spcBef>
                <a:spcPts val="1000"/>
              </a:spcBef>
            </a:pPr>
            <a:r>
              <a:rPr lang="ru-RU" sz="2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ГБУЗ АО «Амурская областная психиатрическая больница»</a:t>
            </a:r>
          </a:p>
        </p:txBody>
      </p:sp>
    </p:spTree>
    <p:extLst>
      <p:ext uri="{BB962C8B-B14F-4D97-AF65-F5344CB8AC3E}">
        <p14:creationId xmlns:p14="http://schemas.microsoft.com/office/powerpoint/2010/main" val="4189929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AB9B1D3-C0A4-4549-AD64-9A9D7FA10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244620"/>
              </p:ext>
            </p:extLst>
          </p:nvPr>
        </p:nvGraphicFramePr>
        <p:xfrm>
          <a:off x="1791093" y="1604530"/>
          <a:ext cx="8361575" cy="49071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0339">
                  <a:extLst>
                    <a:ext uri="{9D8B030D-6E8A-4147-A177-3AD203B41FA5}">
                      <a16:colId xmlns:a16="http://schemas.microsoft.com/office/drawing/2014/main" val="3525101478"/>
                    </a:ext>
                  </a:extLst>
                </a:gridCol>
                <a:gridCol w="4181236">
                  <a:extLst>
                    <a:ext uri="{9D8B030D-6E8A-4147-A177-3AD203B41FA5}">
                      <a16:colId xmlns:a16="http://schemas.microsoft.com/office/drawing/2014/main" val="681659864"/>
                    </a:ext>
                  </a:extLst>
                </a:gridCol>
              </a:tblGrid>
              <a:tr h="20203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Когнитивно-эмоциональные факторы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06" marR="5190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54656"/>
                  </a:ext>
                </a:extLst>
              </a:tr>
              <a:tr h="18931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 с идентификацией и выражением эмоций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 с пониманием собственных состояний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неадаптивных стратегий совладания со стрессом (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руминации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самообвинения, обвинения других и т.п.)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06" marR="5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способности к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самопониманию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самоанализу, пониманию и интерпретации собственных психических состояний и эмоций других людей,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адаптивных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копингов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06" marR="51906" marT="0" marB="0"/>
                </a:tc>
                <a:extLst>
                  <a:ext uri="{0D108BD9-81ED-4DB2-BD59-A6C34878D82A}">
                    <a16:rowId xmlns:a16="http://schemas.microsoft.com/office/drawing/2014/main" val="287554135"/>
                  </a:ext>
                </a:extLst>
              </a:tr>
              <a:tr h="20203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Личностные факторы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06" marR="5190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783314"/>
                  </a:ext>
                </a:extLst>
              </a:tr>
              <a:tr h="252732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Нарушения я-концепции: недостаточность уровня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самопринятия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самооценки, переживание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беспомощности, привлечение внимания («крик о помощи») и сфокусированность на уникальности собственного опыта</a:t>
                      </a:r>
                    </a:p>
                  </a:txBody>
                  <a:tcPr marL="51906" marR="519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Усиление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самопринятия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самооценки за счет развития рефлексии и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самопонимания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906" marR="51906" marT="0" marB="0"/>
                </a:tc>
                <a:extLst>
                  <a:ext uri="{0D108BD9-81ED-4DB2-BD59-A6C34878D82A}">
                    <a16:rowId xmlns:a16="http://schemas.microsoft.com/office/drawing/2014/main" val="1860199872"/>
                  </a:ext>
                </a:extLst>
              </a:tr>
            </a:tbl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E0C35BD-C0E2-4801-A689-2A02360B3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301659"/>
            <a:ext cx="10772775" cy="1036947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pPr indent="450215" algn="ctr">
              <a:lnSpc>
                <a:spcPct val="100000"/>
              </a:lnSpc>
              <a:spcAft>
                <a:spcPts val="0"/>
              </a:spcAft>
            </a:pPr>
            <a:b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профилактика самоповреждающего поведения</a:t>
            </a:r>
            <a:b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671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26E4E1-D398-47CF-B2CF-C8CCB0A56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301659"/>
            <a:ext cx="10772775" cy="1461154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pPr indent="450215" algn="ctr">
              <a:lnSpc>
                <a:spcPct val="100000"/>
              </a:lnSpc>
              <a:spcAft>
                <a:spcPts val="0"/>
              </a:spcAft>
            </a:pPr>
            <a:b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профилактика самоповреждающего поведения</a:t>
            </a:r>
            <a:b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9B0712-7AFA-42F1-80C3-D10713310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58814"/>
            <a:ext cx="10753725" cy="4596510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lnSpcReduction="10000"/>
          </a:bodyPr>
          <a:lstStyle/>
          <a:p>
            <a:pPr algn="just"/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Хроническое ограничение выражения чувств и подавление эмоций приводит к потере чувства контроля за поведением, что особенно характерно для самоповреждающего поведения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1.Обучение навыкам выражения эмоций социально-приемлемым способом, 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2.развитие эмоционального интеллекта, 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понимание эмоций, их причин в конкретной ситуации, 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конструктивное выражение эмоций 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предвосхищение чувств партнера по общению</a:t>
            </a:r>
          </a:p>
        </p:txBody>
      </p:sp>
    </p:spTree>
    <p:extLst>
      <p:ext uri="{BB962C8B-B14F-4D97-AF65-F5344CB8AC3E}">
        <p14:creationId xmlns:p14="http://schemas.microsoft.com/office/powerpoint/2010/main" val="208942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400B4B7-A74A-4BE8-AE54-CDDDDAFD5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4" y="2271860"/>
            <a:ext cx="10753725" cy="4204353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3.формирование положительного образа-Я,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самооценки, уникальности и неповторимости не только собственной личности, но и других людей; 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развитие коммуникативных навыков,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необходимых для решения трудных, стрессовых ситуаций;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повышать стрессоустойчивость путем психологической подготовки подростка к сложным и противоречивым ситуациям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жизни, формирования готовности к преодолению ожидаемых трудностей.</a:t>
            </a:r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D088164-C8EC-4408-973F-5C5DB6471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301659"/>
            <a:ext cx="10772775" cy="1461154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pPr indent="450215" algn="ctr">
              <a:lnSpc>
                <a:spcPct val="100000"/>
              </a:lnSpc>
              <a:spcAft>
                <a:spcPts val="0"/>
              </a:spcAft>
            </a:pPr>
            <a:b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профилактика самоповреждающего поведения</a:t>
            </a:r>
            <a:b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1057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D21F2C9-5B8E-4C8D-8F45-72D43E93E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177592"/>
            <a:ext cx="10753725" cy="4289196"/>
          </a:xfr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lnSpcReduction="10000"/>
          </a:bodyPr>
          <a:lstStyle/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prstClr val="black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1) Просвещение родителей</a:t>
            </a:r>
          </a:p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направление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посвящено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ознакомлению родителей с той ролью, которую играют внутрисемейные взаимоотношения в возникновении и закреплении тревожности ребенка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(рассматриваются такие причины, как конфликты, общая атмосфера в семье, отношение родителей к ребенку и к его возможностям, особенности требований).</a:t>
            </a:r>
          </a:p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направление касается влияния на детей страхов и тревог близких взрослых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их общего эмоционального самочувствия, их самооценки.</a:t>
            </a:r>
          </a:p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 направление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 значение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у детей уверенности в собственных силах, ощущения собственной значимости.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задача такой работы - формирование у родителей представления о том, что им принадлежит решающая роль в профилактике тревожности у детей.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5EFA6E8-8E76-427B-B34C-FCB9656F7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301659"/>
            <a:ext cx="10772775" cy="1461154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pPr indent="450215" algn="ctr">
              <a:lnSpc>
                <a:spcPct val="100000"/>
              </a:lnSpc>
              <a:spcAft>
                <a:spcPts val="0"/>
              </a:spcAft>
            </a:pPr>
            <a:b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профилактика самоповреждающего поведения</a:t>
            </a:r>
            <a:b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274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43F35F-5784-4A7D-A557-0AC6AC879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606" y="419493"/>
            <a:ext cx="10772775" cy="1233904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Самоповреждающее поведение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898CB2-83E7-4BF7-86C7-0A36BCBF5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426827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lnSpcReduction="10000"/>
          </a:bodyPr>
          <a:lstStyle/>
          <a:p>
            <a:endParaRPr lang="ru-RU" dirty="0"/>
          </a:p>
          <a:p>
            <a:pPr algn="just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Самоповреждающее поведение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одним из достаточно распространенных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видов саморазрушающего поведения среди подростков.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понимании под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самоповреждающим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поведением подразумевают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намеренные самоповреждения, не имеющие суицидальной направленности.</a:t>
            </a:r>
          </a:p>
          <a:p>
            <a:pPr algn="just"/>
            <a:r>
              <a:rPr lang="ru-RU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Саморазрушающее поведение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связано с разными формами саморазрушения: от высокорискованных действий, нацеленных на поиск новых ощущений, до самоповреждений и суицидальных актов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Это поведение наносит ущерб (прямой или косвенный) собственному соматическому и психическому здоровью, оно представляет угрозу целостности и развитию личности.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6115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CB8139-E9D0-4A31-AE72-9122E383C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24206"/>
            <a:ext cx="10772775" cy="1253765"/>
          </a:xfr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самоповреждающего поведения подростков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A89F2A-DDC3-4062-B0F0-6FA57B3ED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4" y="2219069"/>
            <a:ext cx="10753725" cy="3766185"/>
          </a:xfr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lnSpcReduction="10000"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преднамеренность;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повторяемость;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целенаправленность;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социальная неприемлемость;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отсутствие суицидального намерения;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чувство напряжения или тревоги, предшествующие акту;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чувство облегчения или беспокойства после акта самоповреждения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9256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C9953F-038A-449E-BC07-FE15F6EE3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087" y="348704"/>
            <a:ext cx="10772775" cy="1658198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функции </a:t>
            </a:r>
            <a:b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аутодеструктивного</a:t>
            </a:r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</a:t>
            </a:r>
            <a:endParaRPr lang="ru-RU" sz="4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39B2C0-C327-413B-BEBF-6A5EC6B31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11" y="2247350"/>
            <a:ext cx="10753725" cy="4422114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2500" lnSpcReduction="10000"/>
          </a:bodyPr>
          <a:lstStyle/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основным функциям </a:t>
            </a:r>
            <a:r>
              <a:rPr lang="ru-RU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аутострдеуктивного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 можно отнести: 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Функцию саморегуляции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когда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аутодеструктивные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действия позволяют снять эмоциональное напряжение, восстановить чувство самоконтроля или избежать трудно переносимые эмоции;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(2)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Функцию межличностной регуляции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когда аутодеструкция оказывается способом коммуникации, установления близких отношений, способом влияния на окружающих и привлечения к себе внимания.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Самоповреждения с точки зрения «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аутонасилия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расцениваются как аутодеструктивный способ самопомощи, а также как эффективный способ управления эмоциями, так как после актов самоповреждения происходит восстановление когнитивного контроля и эмоционального равновесия. 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115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95DBF-1C33-4026-801B-3913B3B17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8" y="254437"/>
            <a:ext cx="10772775" cy="1300986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функции самоповреждающего поведения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6ACE56-F705-4108-98A9-7472D8D3B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748" y="1838227"/>
            <a:ext cx="10753725" cy="4765335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2500" lnSpcReduction="10000"/>
          </a:bodyPr>
          <a:lstStyle/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внутриличностном уровне включают в себя: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эмоциями (снижение интенсивности болезненных эмоций;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положительных эмоций; 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выражение высокоинтенсивных эмоций, напр., гнева или стыда)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межличностном уровне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функции связаны с преодолением межличностных трудностей (выход из трудных ситуаций и призыв о помощи).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первичные функции самоповреждений: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автоматическое позитивное подкрепление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(из-за ощущение внутренней пустоты желание почувствовать хоть что-то, даже боль); 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автоматическое негативное подкрепление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(стремление избавиться от негативных чувств); 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позитивное подкрепление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(стремление получить поддержку, помощь от социума); </a:t>
            </a:r>
          </a:p>
          <a:p>
            <a:pPr marL="228600" lvl="0" indent="-228600" algn="just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1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негативное подкрепление </a:t>
            </a:r>
            <a:r>
              <a:rPr lang="ru-RU" sz="1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(стремление снизить требования к себе со стороны других; нежелание выполнять работу, которую не хочется делать).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746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C185E-9AE4-45F5-9FC5-6B91178A4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124" y="414691"/>
            <a:ext cx="10772775" cy="1065316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pPr algn="ctr"/>
            <a:r>
              <a:rPr lang="ru-RU" sz="3600" b="1" spc="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Психологические механизмы формирования саморазрушающего поведения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6D8447-1681-4446-8B47-97F9DB7D9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4" y="1677971"/>
            <a:ext cx="10753725" cy="5029200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Одним из ключевых психологических механизмов формирования саморазрушающего поведения является эмоциональная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дисрегуляция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Под эмоциональной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дисрегуляцией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подразумеваются нарушения нормальной регуляции эмоций. 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преобладание негативных, болезненных эмоциональных переживаний; 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2.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импульсивность; 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3.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серьезные трудности в регулировании эмоционального возбуждения при достижении целей, не зависящих от настроения; </a:t>
            </a: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4.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эмоциональная опустошенность, бесчувственность при воздействии сильных стрессоров.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 эмоциональной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дисрегуляции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стратегии регуляции эмоций характеризуются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дезадаптивностью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— они усиливают нежелательные эмоции и связанное с ними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дезадаптивное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поведение, что приводит к ухудшению ситуации.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endParaRPr lang="ru-RU"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58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CE2B7-BC6B-45F7-9242-5113E12F3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606" y="429685"/>
            <a:ext cx="10772775" cy="1077596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b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Общие психосоциальные фактор</a:t>
            </a: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риска</a:t>
            </a:r>
            <a:b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FCB663-448E-4BE5-99CE-FECB0D3BC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606" y="2162509"/>
            <a:ext cx="10753725" cy="4012048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Семейное неблагополучие, социализация в девиантном окружении.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Наличие психических расстройств в семье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служит общим фактором дестабилизации семейной системы и хронических искажений семейных коммуникаций. </a:t>
            </a: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Психотравмирующий опыт,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связанный с насилием, является одной из наиболее сильных предпосылок к формированию различных моделей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аутодеструкции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подростков. </a:t>
            </a: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100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4B66FB2-6865-4F30-BEBA-6CF67F645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1931730"/>
            <a:ext cx="10753725" cy="4496585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lnSpcReduction="10000"/>
          </a:bodyPr>
          <a:lstStyle/>
          <a:p>
            <a:pPr lvl="0" indent="450215" algn="just">
              <a:lnSpc>
                <a:spcPct val="107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Внутриличностные проблемы: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слабость самоконтроля и рефлексии, трудности понимания эмоций и управления ими, конформность, склонность к зависимому поведению, импульсивность, избегающий тип поведения, использование неадаптивных стратегий совладания с трудными ситуациями.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450215" algn="just">
              <a:lnSpc>
                <a:spcPct val="107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Межличностные проблемы: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узкий круг социальных контактов и отсутствие социальной поддержки, проблемы в установлении дружеских доверительных отношений</a:t>
            </a:r>
          </a:p>
          <a:p>
            <a:pPr lvl="0" indent="450215" algn="just">
              <a:lnSpc>
                <a:spcPct val="107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Предрасположенность к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самоповреждающему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поведению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может быть следствием трудностей в отношениях с другими людьми и непонимания их эмоций, эмоциональной уязвимости и неумения использовать стратегии совладания.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0" algn="just">
              <a:lnSpc>
                <a:spcPct val="107000"/>
              </a:lnSpc>
              <a:buNone/>
            </a:pPr>
            <a:endParaRPr lang="ru-RU" sz="1500" dirty="0">
              <a:solidFill>
                <a:prstClr val="black">
                  <a:lumMod val="85000"/>
                  <a:lumOff val="15000"/>
                </a:prst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25EBC32-0617-453D-86E1-5EF906A76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606" y="429685"/>
            <a:ext cx="10772775" cy="1077596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b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Общие психосоциальные фактор</a:t>
            </a: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риска</a:t>
            </a:r>
            <a:b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20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7911339-9350-4196-8528-D8E2803CD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301659"/>
            <a:ext cx="10772775" cy="1461154"/>
          </a:xfr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pPr indent="450215" algn="ctr">
              <a:lnSpc>
                <a:spcPct val="100000"/>
              </a:lnSpc>
              <a:spcAft>
                <a:spcPts val="0"/>
              </a:spcAft>
            </a:pPr>
            <a:b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профилактика самоповреждающего поведения</a:t>
            </a:r>
            <a:b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DB0C33AF-D797-4048-92A2-745D04A6A7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4653061"/>
              </p:ext>
            </p:extLst>
          </p:nvPr>
        </p:nvGraphicFramePr>
        <p:xfrm>
          <a:off x="1376313" y="2064470"/>
          <a:ext cx="9144000" cy="46851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1511">
                  <a:extLst>
                    <a:ext uri="{9D8B030D-6E8A-4147-A177-3AD203B41FA5}">
                      <a16:colId xmlns:a16="http://schemas.microsoft.com/office/drawing/2014/main" val="1719525637"/>
                    </a:ext>
                  </a:extLst>
                </a:gridCol>
                <a:gridCol w="4572489">
                  <a:extLst>
                    <a:ext uri="{9D8B030D-6E8A-4147-A177-3AD203B41FA5}">
                      <a16:colId xmlns:a16="http://schemas.microsoft.com/office/drawing/2014/main" val="452331696"/>
                    </a:ext>
                  </a:extLst>
                </a:gridCol>
              </a:tblGrid>
              <a:tr h="717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Мишени психологической коррекции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Фокус психопрофилактической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3898468"/>
                  </a:ext>
                </a:extLst>
              </a:tr>
              <a:tr h="35041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Половозрастные факторы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594874"/>
                  </a:ext>
                </a:extLst>
              </a:tr>
              <a:tr h="14503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Возрастные кризисы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Преодоление возрастного кризиса – усиление психологической дифференциации в соответствие с возрастным этапом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1932333"/>
                  </a:ext>
                </a:extLst>
              </a:tr>
              <a:tr h="35041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факторы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902991"/>
                  </a:ext>
                </a:extLst>
              </a:tr>
              <a:tr h="181693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Социальное неблагополучие: девиантная социализация, семейные дисфункции, психологическая травматизация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Школьный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буллинг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навыков конструктивного межличностного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взаимодействия, формирование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этических аспектов самосознания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4100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0120668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Другая 2">
      <a:dk1>
        <a:sysClr val="windowText" lastClr="000000"/>
      </a:dk1>
      <a:lt1>
        <a:sysClr val="window" lastClr="FFFFFF"/>
      </a:lt1>
      <a:dk2>
        <a:srgbClr val="471101"/>
      </a:dk2>
      <a:lt2>
        <a:srgbClr val="E7E8E2"/>
      </a:lt2>
      <a:accent1>
        <a:srgbClr val="00B050"/>
      </a:accent1>
      <a:accent2>
        <a:srgbClr val="F04304"/>
      </a:accent2>
      <a:accent3>
        <a:srgbClr val="EF8606"/>
      </a:accent3>
      <a:accent4>
        <a:srgbClr val="F2C100"/>
      </a:accent4>
      <a:accent5>
        <a:srgbClr val="A65001"/>
      </a:accent5>
      <a:accent6>
        <a:srgbClr val="BA9585"/>
      </a:accent6>
      <a:hlink>
        <a:srgbClr val="00B0F0"/>
      </a:hlink>
      <a:folHlink>
        <a:srgbClr val="7F7F7F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3A8A2BB7-7C5E-4EB2-B1F1-CFFF0F57E7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986</Words>
  <Application>Microsoft Office PowerPoint</Application>
  <PresentationFormat>Широкоэкранный</PresentationFormat>
  <Paragraphs>93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Метрополия</vt:lpstr>
      <vt:lpstr>Самоповреждающее поведение  детей и подростков</vt:lpstr>
      <vt:lpstr>Самоповреждающее поведение</vt:lpstr>
      <vt:lpstr>Признаки самоповреждающего поведения подростков</vt:lpstr>
      <vt:lpstr>Основные функции  аутодеструктивного поведения</vt:lpstr>
      <vt:lpstr>Психологические функции самоповреждающего поведения</vt:lpstr>
      <vt:lpstr>Психологические механизмы формирования саморазрушающего поведения</vt:lpstr>
      <vt:lpstr> Общие психосоциальные факторы риска </vt:lpstr>
      <vt:lpstr> Общие психосоциальные факторы риска </vt:lpstr>
      <vt:lpstr> Психологическая профилактика самоповреждающего поведения </vt:lpstr>
      <vt:lpstr> Психологическая профилактика самоповреждающего поведения </vt:lpstr>
      <vt:lpstr> Психологическая профилактика самоповреждающего поведения </vt:lpstr>
      <vt:lpstr> Психологическая профилактика самоповреждающего поведения </vt:lpstr>
      <vt:lpstr> Психологическая профилактика самоповреждающего поведения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Самоповреждающее поведение  детей и подростков</dc:title>
  <dc:creator>Дима Кожененко</dc:creator>
  <cp:lastModifiedBy>Дима Кожененко</cp:lastModifiedBy>
  <cp:revision>3</cp:revision>
  <dcterms:created xsi:type="dcterms:W3CDTF">2023-10-08T06:54:48Z</dcterms:created>
  <dcterms:modified xsi:type="dcterms:W3CDTF">2023-10-20T04:04:49Z</dcterms:modified>
</cp:coreProperties>
</file>