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 /><Relationship Id="rId2" Type="http://schemas.openxmlformats.org/package/2006/relationships/metadata/thumbnail" Target="docProps/thumbnail.jpeg" /><Relationship Id="rId1" Type="http://schemas.openxmlformats.org/officeDocument/2006/relationships/officeDocument" Target="ppt/presentation.xml" /><Relationship Id="rId4" Type="http://schemas.openxmlformats.org/officeDocument/2006/relationships/extended-properties" Target="docProps/app.xml" 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1" r:id="rId4"/>
    <p:sldId id="259" r:id="rId5"/>
    <p:sldId id="258" r:id="rId6"/>
    <p:sldId id="260" r:id="rId7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 /><Relationship Id="rId3" Type="http://schemas.openxmlformats.org/officeDocument/2006/relationships/slide" Target="slides/slide2.xml" /><Relationship Id="rId7" Type="http://schemas.openxmlformats.org/officeDocument/2006/relationships/slide" Target="slides/slide6.xml" /><Relationship Id="rId2" Type="http://schemas.openxmlformats.org/officeDocument/2006/relationships/slide" Target="slides/slide1.xml" /><Relationship Id="rId1" Type="http://schemas.openxmlformats.org/officeDocument/2006/relationships/slideMaster" Target="slideMasters/slideMaster1.xml" /><Relationship Id="rId6" Type="http://schemas.openxmlformats.org/officeDocument/2006/relationships/slide" Target="slides/slide5.xml" /><Relationship Id="rId11" Type="http://schemas.openxmlformats.org/officeDocument/2006/relationships/tableStyles" Target="tableStyles.xml" /><Relationship Id="rId5" Type="http://schemas.openxmlformats.org/officeDocument/2006/relationships/slide" Target="slides/slide4.xml" /><Relationship Id="rId10" Type="http://schemas.openxmlformats.org/officeDocument/2006/relationships/theme" Target="theme/theme1.xml" /><Relationship Id="rId4" Type="http://schemas.openxmlformats.org/officeDocument/2006/relationships/slide" Target="slides/slide3.xml" /><Relationship Id="rId9" Type="http://schemas.openxmlformats.org/officeDocument/2006/relationships/viewProps" Target="viewProps.xml" 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9503A6F-795F-FAE9-A9AC-E81D0F9E868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2A9F00ED-F65A-F696-64C3-B388590AC5F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4C5DEA9C-146D-6C85-A2B9-782A1C3D93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40045C-E851-1B4C-8D20-7C91E1D1D731}" type="datetimeFigureOut">
              <a:rPr lang="ru-RU" smtClean="0"/>
              <a:t>07.11.2025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54E60D6E-6152-B3A9-4ECB-9C9AF1DE43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0228C373-DA84-9961-2BB1-0C88EF08EC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2EF6C6-7F77-A844-83AB-7CDD1A29B61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170892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5BC3461-331B-D461-7251-ABFA8D81ED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1DE1A646-A7DA-3224-D02D-7B46B481AB9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636799ED-0E10-94D5-2895-BEC291573A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40045C-E851-1B4C-8D20-7C91E1D1D731}" type="datetimeFigureOut">
              <a:rPr lang="ru-RU" smtClean="0"/>
              <a:t>07.11.2025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BE347901-73D3-5FA6-54F6-D665BCFF14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179AC8B1-C9CF-2CEF-29DC-8785761338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2EF6C6-7F77-A844-83AB-7CDD1A29B61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190189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9438E1F3-198F-61CF-F035-09E359D9F1D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A67CD097-D44A-1AFB-AFDF-94C86E92719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098E1148-A2BC-9198-18C8-C184E62DB2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40045C-E851-1B4C-8D20-7C91E1D1D731}" type="datetimeFigureOut">
              <a:rPr lang="ru-RU" smtClean="0"/>
              <a:t>07.11.2025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C3EF0320-FA90-C0C1-41C3-512E8F71D5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45AA3CA-D90F-865B-FDA0-DF02BB954D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2EF6C6-7F77-A844-83AB-7CDD1A29B61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265973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3E8B939-E57E-6F3F-1A3A-7257232F8E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02D8978-6559-E468-E074-A1054185EFE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54CEA6E9-1CD8-404E-C350-EC72AD3B62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40045C-E851-1B4C-8D20-7C91E1D1D731}" type="datetimeFigureOut">
              <a:rPr lang="ru-RU" smtClean="0"/>
              <a:t>07.11.2025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A52558CB-ACD0-D32F-AB9C-B2FEECC55E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A116BF94-1C57-A3D8-CC75-2C80D052D3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2EF6C6-7F77-A844-83AB-7CDD1A29B61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809185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4268210-EC70-057C-2450-AA6C94A29F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83A2D61F-9833-A930-9423-670936D4AFB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248B74D1-288A-9DF5-7ED2-D0D998BB8C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40045C-E851-1B4C-8D20-7C91E1D1D731}" type="datetimeFigureOut">
              <a:rPr lang="ru-RU" smtClean="0"/>
              <a:t>07.11.2025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B4DD162A-3F83-245F-4FE7-C6F61FF1FE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53D261F5-74F2-A049-33E3-3321AE9289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2EF6C6-7F77-A844-83AB-7CDD1A29B61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128955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DB68399-CFCD-0A56-82C4-F5DBA696DF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5A08DD9-8324-0C10-2AC6-39213FCD7F1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5905C6C6-E44E-820A-23A3-E0890421DF4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1EB2AF18-A68A-76DD-C339-07F4B157ED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40045C-E851-1B4C-8D20-7C91E1D1D731}" type="datetimeFigureOut">
              <a:rPr lang="ru-RU" smtClean="0"/>
              <a:t>07.11.2025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9AAB0C57-40E3-96F4-F669-6480178191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4846AD50-6073-3E0D-29B2-7A3DD000D9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2EF6C6-7F77-A844-83AB-7CDD1A29B61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508772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D9C15C1-ACAA-D3C9-118B-0A0EA315BF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A027C13A-ED95-B399-376F-B901C2405FF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D264A3CE-0318-09BF-249F-DE580D58149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F09D6E26-9EEA-7B23-0B8C-40EE5C4D979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7AC76896-6774-76C7-50A1-5015FCC5752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6B0D9D7D-162E-7511-D5A5-9D90AD8C80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40045C-E851-1B4C-8D20-7C91E1D1D731}" type="datetimeFigureOut">
              <a:rPr lang="ru-RU" smtClean="0"/>
              <a:t>07.11.2025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FED2AE6E-08CD-69E4-83EF-4CFB5A1968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D04F0D71-0257-41F5-7129-9DA49498FC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2EF6C6-7F77-A844-83AB-7CDD1A29B61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403502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9605DFC-3942-2FAA-CB48-71695BFC25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BFF0D146-27C0-5E19-06CF-866E609E6F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40045C-E851-1B4C-8D20-7C91E1D1D731}" type="datetimeFigureOut">
              <a:rPr lang="ru-RU" smtClean="0"/>
              <a:t>07.11.2025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B2C633AA-EAC0-19A8-27F7-679F3A4EBF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8D6E891C-A821-63AA-063D-3DC7BD6F8D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2EF6C6-7F77-A844-83AB-7CDD1A29B61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5826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C42B815C-5D59-B5BF-2BB3-2FCFC733F4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40045C-E851-1B4C-8D20-7C91E1D1D731}" type="datetimeFigureOut">
              <a:rPr lang="ru-RU" smtClean="0"/>
              <a:t>07.11.2025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EF057D02-7E68-CBA0-D1BA-64E5D8DC3C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5CBD8854-03F6-E44D-C88E-628BDBC61E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2EF6C6-7F77-A844-83AB-7CDD1A29B61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123341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EE97488-C9E5-5A1F-A112-8229E47A26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38C09CC-38B6-81AB-331E-C37BC10A6E2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7982CA28-316F-DFF5-8CF5-29B34678A85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510B06A3-F62E-85FD-02F7-E926F1823D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40045C-E851-1B4C-8D20-7C91E1D1D731}" type="datetimeFigureOut">
              <a:rPr lang="ru-RU" smtClean="0"/>
              <a:t>07.11.2025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AB9E6DBF-841D-FA51-14C8-B04638510D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5AD9DD71-0954-F60D-9F5F-7B035AFB04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2EF6C6-7F77-A844-83AB-7CDD1A29B61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8770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0FB8F49-0F00-234C-37E2-6649A8C4C7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EE6EB948-19C8-D4BF-047D-E4A5BB6C909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3316AFAA-98AC-D18B-10A5-7877DF4BB8D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05BDF1CD-4515-ABDA-50BC-E764F31A71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40045C-E851-1B4C-8D20-7C91E1D1D731}" type="datetimeFigureOut">
              <a:rPr lang="ru-RU" smtClean="0"/>
              <a:t>07.11.2025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71073A08-1C93-8F1D-670E-956DD56046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CBB19C3A-4B9C-37BD-7D5C-4C065060B8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2EF6C6-7F77-A844-83AB-7CDD1A29B61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699689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 /><Relationship Id="rId3" Type="http://schemas.openxmlformats.org/officeDocument/2006/relationships/slideLayout" Target="../slideLayouts/slideLayout3.xml" /><Relationship Id="rId7" Type="http://schemas.openxmlformats.org/officeDocument/2006/relationships/slideLayout" Target="../slideLayouts/slideLayout7.xml" /><Relationship Id="rId12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1" Type="http://schemas.openxmlformats.org/officeDocument/2006/relationships/slideLayout" Target="../slideLayouts/slideLayout1.xml" /><Relationship Id="rId6" Type="http://schemas.openxmlformats.org/officeDocument/2006/relationships/slideLayout" Target="../slideLayouts/slideLayout6.xml" /><Relationship Id="rId11" Type="http://schemas.openxmlformats.org/officeDocument/2006/relationships/slideLayout" Target="../slideLayouts/slideLayout11.xml" /><Relationship Id="rId5" Type="http://schemas.openxmlformats.org/officeDocument/2006/relationships/slideLayout" Target="../slideLayouts/slideLayout5.xml" /><Relationship Id="rId10" Type="http://schemas.openxmlformats.org/officeDocument/2006/relationships/slideLayout" Target="../slideLayouts/slideLayout10.xml" /><Relationship Id="rId4" Type="http://schemas.openxmlformats.org/officeDocument/2006/relationships/slideLayout" Target="../slideLayouts/slideLayout4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D917BCD-A1C7-582D-CD9E-D02C32DF5F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1CF3D5D2-1773-BE44-C232-AE1A2F2E2DC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38C4D080-1431-845C-B6D8-B585FAE22FD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CF40045C-E851-1B4C-8D20-7C91E1D1D731}" type="datetimeFigureOut">
              <a:rPr lang="ru-RU" smtClean="0"/>
              <a:t>07.11.2025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C11A8403-1AFA-156C-0686-25771363ACC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5BEDC59D-06FC-0B4C-6B07-DA68BDDF513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D2EF6C6-7F77-A844-83AB-7CDD1A29B61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86421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 /><Relationship Id="rId1" Type="http://schemas.openxmlformats.org/officeDocument/2006/relationships/slideLayout" Target="../slideLayouts/slideLayout1.xml" 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 /><Relationship Id="rId1" Type="http://schemas.openxmlformats.org/officeDocument/2006/relationships/slideLayout" Target="../slideLayouts/slideLayout2.xml" 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 /><Relationship Id="rId1" Type="http://schemas.openxmlformats.org/officeDocument/2006/relationships/slideLayout" Target="../slideLayouts/slideLayout2.xml" 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 /><Relationship Id="rId1" Type="http://schemas.openxmlformats.org/officeDocument/2006/relationships/slideLayout" Target="../slideLayouts/slideLayout2.xml" 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 /><Relationship Id="rId1" Type="http://schemas.openxmlformats.org/officeDocument/2006/relationships/slideLayout" Target="../slideLayouts/slideLayout2.xml" 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 /><Relationship Id="rId1" Type="http://schemas.openxmlformats.org/officeDocument/2006/relationships/slideLayout" Target="../slideLayouts/slideLayout2.xml" 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F6C1FDB-F56B-B955-CC6C-97EFED4670E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91341" y="525929"/>
            <a:ext cx="9144000" cy="1613647"/>
          </a:xfrm>
        </p:spPr>
        <p:txBody>
          <a:bodyPr>
            <a:normAutofit fontScale="90000"/>
          </a:bodyPr>
          <a:lstStyle/>
          <a:p>
            <a:r>
              <a:rPr lang="ru-RU" b="1" dirty="0"/>
              <a:t>Что такое Аутизм / РАС у детей? 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E7072761-401E-8CD8-F966-D526C6114F8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47153" y="2354917"/>
            <a:ext cx="8032376" cy="42311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559587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7C3F4897-BD80-55CB-1378-53D53853F71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3569" y="1189790"/>
            <a:ext cx="7557325" cy="5467684"/>
          </a:xfrm>
        </p:spPr>
        <p:txBody>
          <a:bodyPr>
            <a:noAutofit/>
          </a:bodyPr>
          <a:lstStyle/>
          <a:p>
            <a:r>
              <a:rPr lang="ru-RU" b="1" dirty="0">
                <a:solidFill>
                  <a:schemeClr val="accent3">
                    <a:lumMod val="75000"/>
                  </a:schemeClr>
                </a:solidFill>
              </a:rPr>
              <a:t>Аутизм, или расстройства аутистического спектра (РАС), – термин, используемый для описания группы расстройств развития центральной нервной системы.</a:t>
            </a:r>
          </a:p>
          <a:p>
            <a:r>
              <a:rPr lang="ru-RU" dirty="0"/>
              <a:t>Значительная часть детей с РАС имеют сопутствующую интеллектуальную недостаточность, часто у них имеются расстройства моторики и координации, проблемы с желудочно-кишечным трактом, нарушения сна. </a:t>
            </a:r>
          </a:p>
          <a:p>
            <a:r>
              <a:rPr lang="ru-RU" dirty="0"/>
              <a:t>Кроме того, характерны особенности восприятия информации, трудности с концентрацией внимания.</a:t>
            </a:r>
          </a:p>
        </p:txBody>
      </p:sp>
      <p:sp>
        <p:nvSpPr>
          <p:cNvPr id="5" name="Заголовок 1">
            <a:extLst>
              <a:ext uri="{FF2B5EF4-FFF2-40B4-BE49-F238E27FC236}">
                <a16:creationId xmlns:a16="http://schemas.microsoft.com/office/drawing/2014/main" id="{BAC109F1-DB12-6211-B078-693FCD32A049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1961147" y="298282"/>
            <a:ext cx="9308431" cy="89150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b="1" dirty="0"/>
              <a:t>Что такое Аутизм / РАС у детей? 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D4136E87-9100-F71F-B217-4622D7390E3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00894" y="1620541"/>
            <a:ext cx="3811504" cy="4606181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324597389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2ADAA61-DC31-B9F4-A9F9-79B0B7D929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48648" y="293408"/>
            <a:ext cx="9238129" cy="1332192"/>
          </a:xfrm>
        </p:spPr>
        <p:txBody>
          <a:bodyPr/>
          <a:lstStyle/>
          <a:p>
            <a:r>
              <a:rPr lang="ru-RU" dirty="0"/>
              <a:t>С какого возраста можно заметить признаки аутизма / РАС у ребёнка?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94AFE14-06C6-0098-CEA2-DD985BD5374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4224" y="2100542"/>
            <a:ext cx="7182223" cy="4351338"/>
          </a:xfrm>
        </p:spPr>
        <p:txBody>
          <a:bodyPr>
            <a:normAutofit fontScale="92500" lnSpcReduction="10000"/>
          </a:bodyPr>
          <a:lstStyle/>
          <a:p>
            <a:r>
              <a:rPr lang="ru-RU" b="1" dirty="0"/>
              <a:t>Первые проявления  можно заметить уже у грудных детей.</a:t>
            </a:r>
          </a:p>
          <a:p>
            <a:r>
              <a:rPr lang="ru-RU" b="1" dirty="0"/>
              <a:t>Более отчетливые яркие проявления аутизма можно заметить после года.</a:t>
            </a:r>
          </a:p>
          <a:p>
            <a:r>
              <a:rPr lang="ru-RU" b="1" dirty="0"/>
              <a:t>Очевидными же признаки аутизма становятся к 2-3 годам.</a:t>
            </a:r>
          </a:p>
          <a:p>
            <a:r>
              <a:rPr lang="ru-RU" dirty="0"/>
              <a:t>Когда ребенок становится старше, симптомы аутизма могут стать менее заметными, выраженность их становится слабее, однако в большинстве случаев они остаются в той или иной степени заметными.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401E6F3F-D81A-2ABB-8F95-D7E814B7AC4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06447" y="2100542"/>
            <a:ext cx="4441064" cy="41014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646132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9506E32B-86D1-972C-72A5-2B25EF2EE87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2506" y="1267011"/>
            <a:ext cx="7627914" cy="5357347"/>
          </a:xfrm>
        </p:spPr>
        <p:txBody>
          <a:bodyPr>
            <a:normAutofit lnSpcReduction="10000"/>
          </a:bodyPr>
          <a:lstStyle/>
          <a:p>
            <a:r>
              <a:rPr lang="ru-RU" dirty="0"/>
              <a:t>1) </a:t>
            </a:r>
            <a:r>
              <a:rPr lang="ru-RU" b="1" dirty="0"/>
              <a:t>генетические факторы</a:t>
            </a:r>
            <a:r>
              <a:rPr lang="ru-RU" dirty="0"/>
              <a:t> (большая роль)</a:t>
            </a:r>
          </a:p>
          <a:p>
            <a:r>
              <a:rPr lang="ru-RU" dirty="0"/>
              <a:t>2) </a:t>
            </a:r>
            <a:r>
              <a:rPr lang="ru-RU" b="1" dirty="0"/>
              <a:t>средовые факторы</a:t>
            </a:r>
            <a:r>
              <a:rPr lang="ru-RU" dirty="0"/>
              <a:t> (экология, течение беременности и родов, некоторые инфекции и  лекарственные средства, принимаемые матерью во время беременности и </a:t>
            </a:r>
            <a:r>
              <a:rPr lang="ru-RU" dirty="0" err="1"/>
              <a:t>тд</a:t>
            </a:r>
            <a:r>
              <a:rPr lang="ru-RU" dirty="0"/>
              <a:t>)</a:t>
            </a:r>
          </a:p>
          <a:p>
            <a:r>
              <a:rPr lang="ru-RU" b="1" dirty="0">
                <a:solidFill>
                  <a:schemeClr val="accent3">
                    <a:lumMod val="75000"/>
                  </a:schemeClr>
                </a:solidFill>
              </a:rPr>
              <a:t>Чаще аутизм возникает в результате взаимодействия генетических факторов и факторов среды, в которой развивается ребенок.</a:t>
            </a:r>
          </a:p>
          <a:p>
            <a:pPr algn="ctr"/>
            <a:r>
              <a:rPr lang="ru-RU" b="1" dirty="0"/>
              <a:t>Ребенок с аутизмом может появиться в любой семье, вне зависимости от достатка, образования, социального статуса родителей, а также стиля воспитания ребенка!</a:t>
            </a:r>
          </a:p>
          <a:p>
            <a:endParaRPr lang="ru-RU" b="1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5" name="Заголовок 1">
            <a:extLst>
              <a:ext uri="{FF2B5EF4-FFF2-40B4-BE49-F238E27FC236}">
                <a16:creationId xmlns:a16="http://schemas.microsoft.com/office/drawing/2014/main" id="{043683B5-934F-679C-A5F5-3A1A8226A621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2965823" y="119529"/>
            <a:ext cx="6955118" cy="88451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/>
              <a:t>Причины аутизма / РАС?</a:t>
            </a: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35660020-D838-A3FC-572C-3645C211088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0420" y="1735416"/>
            <a:ext cx="4311580" cy="37629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221440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C1BD1C2C-56BE-9662-5E23-40443F190FF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80789" y="1732429"/>
            <a:ext cx="7172511" cy="4760446"/>
          </a:xfrm>
        </p:spPr>
        <p:txBody>
          <a:bodyPr/>
          <a:lstStyle/>
          <a:p>
            <a:r>
              <a:rPr lang="ru-RU" dirty="0"/>
              <a:t>Проявляются в трех сферах: </a:t>
            </a:r>
          </a:p>
          <a:p>
            <a:r>
              <a:rPr lang="ru-RU" dirty="0"/>
              <a:t>1.</a:t>
            </a:r>
            <a:r>
              <a:rPr lang="ru-RU" b="1" dirty="0"/>
              <a:t> в сфере социального взаимодействия. </a:t>
            </a:r>
            <a:r>
              <a:rPr lang="ru-RU" dirty="0"/>
              <a:t>(В том, как ребенок общается с детьми и взрослыми).</a:t>
            </a:r>
          </a:p>
          <a:p>
            <a:r>
              <a:rPr lang="ru-RU" dirty="0"/>
              <a:t>2. </a:t>
            </a:r>
            <a:r>
              <a:rPr lang="ru-RU" b="1" dirty="0"/>
              <a:t>в сфере коммуникации.</a:t>
            </a:r>
            <a:r>
              <a:rPr lang="ru-RU" dirty="0"/>
              <a:t> (В том, как ребенок разговаривает, пользуется жестами или выражением лица). </a:t>
            </a:r>
          </a:p>
          <a:p>
            <a:r>
              <a:rPr lang="ru-RU" dirty="0"/>
              <a:t>3. </a:t>
            </a:r>
            <a:r>
              <a:rPr lang="ru-RU" b="1" dirty="0"/>
              <a:t>в поведении</a:t>
            </a:r>
            <a:r>
              <a:rPr lang="ru-RU" dirty="0"/>
              <a:t> (своеобразие, ограниченность и стереотипность интересов и деятельности).</a:t>
            </a:r>
          </a:p>
        </p:txBody>
      </p:sp>
      <p:sp>
        <p:nvSpPr>
          <p:cNvPr id="5" name="Заголовок 4">
            <a:extLst>
              <a:ext uri="{FF2B5EF4-FFF2-40B4-BE49-F238E27FC236}">
                <a16:creationId xmlns:a16="http://schemas.microsoft.com/office/drawing/2014/main" id="{B9E43609-0AC2-16F3-A62A-E687C9D645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Особенности поведения детей с аутизмом /РАС:</a:t>
            </a: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370570EC-F8C4-AACE-29F6-8285FE6EA21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02854" y="2161147"/>
            <a:ext cx="5108357" cy="34089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4555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0B313AE-56E7-D1C4-A5C7-7E49B54F54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69353" y="366805"/>
            <a:ext cx="8783917" cy="1378325"/>
          </a:xfrm>
        </p:spPr>
        <p:txBody>
          <a:bodyPr/>
          <a:lstStyle/>
          <a:p>
            <a:r>
              <a:rPr lang="ru-RU" dirty="0"/>
              <a:t>К каким специалистам необходимо  обращаться?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3EA4708-6EED-F753-7693-831398D7311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9847" y="2452314"/>
            <a:ext cx="5676153" cy="2484251"/>
          </a:xfrm>
        </p:spPr>
        <p:txBody>
          <a:bodyPr/>
          <a:lstStyle/>
          <a:p>
            <a:r>
              <a:rPr lang="ru-RU" b="1" dirty="0"/>
              <a:t>1) обследование у врача-педиатра</a:t>
            </a:r>
          </a:p>
          <a:p>
            <a:r>
              <a:rPr lang="ru-RU" b="1" dirty="0"/>
              <a:t>2) врача-психиатра </a:t>
            </a:r>
          </a:p>
          <a:p>
            <a:r>
              <a:rPr lang="ru-RU" b="1" dirty="0"/>
              <a:t>3) Невролога </a:t>
            </a: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C8D04B6-481C-8179-A0E6-8AFADB79C506}"/>
              </a:ext>
            </a:extLst>
          </p:cNvPr>
          <p:cNvSpPr txBox="1"/>
          <p:nvPr/>
        </p:nvSpPr>
        <p:spPr>
          <a:xfrm rot="10800000" flipV="1">
            <a:off x="8779435" y="5942568"/>
            <a:ext cx="31735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ru-RU" b="1" dirty="0">
                <a:solidFill>
                  <a:schemeClr val="accent3">
                    <a:lumMod val="75000"/>
                  </a:schemeClr>
                </a:solidFill>
              </a:rPr>
              <a:t>Продолжение следует….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EC24ACA0-1C8F-B8BC-B7E8-58C8327D5CB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39708" y="1404221"/>
            <a:ext cx="6032445" cy="40495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0619112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Стандартная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Application>Microsoft Office PowerPoint</Application>
  <PresentationFormat>Широкоэкранный</PresentationFormat>
  <Slides>6</Slides>
  <Notes>0</Notes>
  <HiddenSlides>0</HiddenSlide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Тема Office</vt:lpstr>
      <vt:lpstr>Что такое Аутизм / РАС у детей? </vt:lpstr>
      <vt:lpstr>Что такое Аутизм / РАС у детей? </vt:lpstr>
      <vt:lpstr>С какого возраста можно заметить признаки аутизма / РАС у ребёнка?</vt:lpstr>
      <vt:lpstr>Причины аутизма / РАС?</vt:lpstr>
      <vt:lpstr>Особенности поведения детей с аутизмом /РАС:</vt:lpstr>
      <vt:lpstr>К каким специалистам необходимо  обращаться?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Что такое Аутизм / РАС у детей? </dc:title>
  <dc:creator>Полина Лончакова</dc:creator>
  <cp:lastModifiedBy>Полина Лончакова</cp:lastModifiedBy>
  <cp:revision>5</cp:revision>
  <dcterms:created xsi:type="dcterms:W3CDTF">2025-01-12T08:29:35Z</dcterms:created>
  <dcterms:modified xsi:type="dcterms:W3CDTF">2025-11-07T00:03:33Z</dcterms:modified>
</cp:coreProperties>
</file>