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63" r:id="rId4"/>
    <p:sldId id="258" r:id="rId5"/>
    <p:sldId id="264" r:id="rId6"/>
    <p:sldId id="260" r:id="rId7"/>
    <p:sldId id="261" r:id="rId8"/>
    <p:sldId id="262"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 /><Relationship Id="rId13" Type="http://schemas.openxmlformats.org/officeDocument/2006/relationships/tableStyles" Target="tableStyles.xml" /><Relationship Id="rId3" Type="http://schemas.openxmlformats.org/officeDocument/2006/relationships/slide" Target="slides/slide2.xml" /><Relationship Id="rId7" Type="http://schemas.openxmlformats.org/officeDocument/2006/relationships/slide" Target="slides/slide6.xml" /><Relationship Id="rId12" Type="http://schemas.openxmlformats.org/officeDocument/2006/relationships/theme" Target="theme/theme1.xml" /><Relationship Id="rId2" Type="http://schemas.openxmlformats.org/officeDocument/2006/relationships/slide" Target="slides/slide1.xml" /><Relationship Id="rId1" Type="http://schemas.openxmlformats.org/officeDocument/2006/relationships/slideMaster" Target="slideMasters/slideMaster1.xml" /><Relationship Id="rId6" Type="http://schemas.openxmlformats.org/officeDocument/2006/relationships/slide" Target="slides/slide5.xml" /><Relationship Id="rId11" Type="http://schemas.openxmlformats.org/officeDocument/2006/relationships/viewProps" Target="viewProps.xml" /><Relationship Id="rId5" Type="http://schemas.openxmlformats.org/officeDocument/2006/relationships/slide" Target="slides/slide4.xml" /><Relationship Id="rId10" Type="http://schemas.openxmlformats.org/officeDocument/2006/relationships/presProps" Target="presProps.xml" /><Relationship Id="rId4" Type="http://schemas.openxmlformats.org/officeDocument/2006/relationships/slide" Target="slides/slide3.xml" /><Relationship Id="rId9" Type="http://schemas.openxmlformats.org/officeDocument/2006/relationships/slide" Target="slides/slide8.xml" /></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ru-RU"/>
              <a:t>Образец заголовка</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dirty="0"/>
              <a:t>11/8/2024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4509A250-FF31-4206-8172-F9D3106AACB1}" type="datetimeFigureOut">
              <a:rPr lang="en-US" dirty="0"/>
              <a:t>11/8/2024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ru-RU"/>
              <a:t>Образец заголовка</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4" name="Date Placeholder 3"/>
          <p:cNvSpPr>
            <a:spLocks noGrp="1"/>
          </p:cNvSpPr>
          <p:nvPr>
            <p:ph type="dt" sz="half" idx="10"/>
          </p:nvPr>
        </p:nvSpPr>
        <p:spPr/>
        <p:txBody>
          <a:bodyPr/>
          <a:lstStyle/>
          <a:p>
            <a:fld id="{4509A250-FF31-4206-8172-F9D3106AACB1}" type="datetimeFigureOut">
              <a:rPr lang="en-US" dirty="0"/>
              <a:t>11/8/2024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ru-RU"/>
              <a:t>Образец заголовка</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ru-RU"/>
              <a:t>Образец текста</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4" name="Date Placeholder 3"/>
          <p:cNvSpPr>
            <a:spLocks noGrp="1"/>
          </p:cNvSpPr>
          <p:nvPr>
            <p:ph type="dt" sz="half" idx="10"/>
          </p:nvPr>
        </p:nvSpPr>
        <p:spPr/>
        <p:txBody>
          <a:bodyPr/>
          <a:lstStyle/>
          <a:p>
            <a:fld id="{4509A250-FF31-4206-8172-F9D3106AACB1}" type="datetimeFigureOut">
              <a:rPr lang="en-US" dirty="0"/>
              <a:t>11/8/2024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4509A250-FF31-4206-8172-F9D3106AACB1}" type="datetimeFigureOut">
              <a:rPr lang="en-US" dirty="0"/>
              <a:t>11/8/2024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ru-RU"/>
              <a:t>Образец заголовка</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11/8/2024</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ru-RU"/>
              <a:t>Образец заголовка</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11/8/2024</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nchorCtr="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11/8/2024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ru-RU"/>
              <a:t>Образец заголовка</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11/8/2024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3"/>
          <p:cNvSpPr>
            <a:spLocks noGrp="1"/>
          </p:cNvSpPr>
          <p:nvPr>
            <p:ph type="dt" sz="half" idx="10"/>
          </p:nvPr>
        </p:nvSpPr>
        <p:spPr/>
        <p:txBody>
          <a:bodyPr/>
          <a:lstStyle/>
          <a:p>
            <a:fld id="{4509A250-FF31-4206-8172-F9D3106AACB1}" type="datetimeFigureOut">
              <a:rPr lang="en-US" dirty="0"/>
              <a:t>11/8/2024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9796027F-7875-4030-9381-8BD8C4F21935}" type="datetimeFigureOut">
              <a:rPr lang="en-US" dirty="0"/>
              <a:t>11/8/2024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dirty="0"/>
              <a:t>11/8/2024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dirty="0"/>
              <a:t>11/8/2024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7" name="Date Placeholder 2"/>
          <p:cNvSpPr>
            <a:spLocks noGrp="1"/>
          </p:cNvSpPr>
          <p:nvPr>
            <p:ph type="dt" sz="half" idx="10"/>
          </p:nvPr>
        </p:nvSpPr>
        <p:spPr/>
        <p:txBody>
          <a:bodyPr/>
          <a:lstStyle/>
          <a:p>
            <a:fld id="{4509A250-FF31-4206-8172-F9D3106AACB1}" type="datetimeFigureOut">
              <a:rPr lang="en-US" dirty="0"/>
              <a:t>11/8/2024</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dirty="0"/>
              <a:t>11/8/2024</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ru-RU"/>
              <a:t>Образец заголовка</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7" name="Date Placeholder 4"/>
          <p:cNvSpPr>
            <a:spLocks noGrp="1"/>
          </p:cNvSpPr>
          <p:nvPr>
            <p:ph type="dt" sz="half" idx="10"/>
          </p:nvPr>
        </p:nvSpPr>
        <p:spPr/>
        <p:txBody>
          <a:bodyPr/>
          <a:lstStyle/>
          <a:p>
            <a:fld id="{4509A250-FF31-4206-8172-F9D3106AACB1}" type="datetimeFigureOut">
              <a:rPr lang="en-US" dirty="0"/>
              <a:t>11/8/2024</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4509A250-FF31-4206-8172-F9D3106AACB1}" type="datetimeFigureOut">
              <a:rPr lang="en-US" dirty="0"/>
              <a:t>11/8/2024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13" Type="http://schemas.openxmlformats.org/officeDocument/2006/relationships/slideLayout" Target="../slideLayouts/slideLayout13.xml" /><Relationship Id="rId18" Type="http://schemas.openxmlformats.org/officeDocument/2006/relationships/theme" Target="../theme/theme1.xml" /><Relationship Id="rId3" Type="http://schemas.openxmlformats.org/officeDocument/2006/relationships/slideLayout" Target="../slideLayouts/slideLayout3.xml" /><Relationship Id="rId21" Type="http://schemas.openxmlformats.org/officeDocument/2006/relationships/image" Target="../media/image4.png" /><Relationship Id="rId7" Type="http://schemas.openxmlformats.org/officeDocument/2006/relationships/slideLayout" Target="../slideLayouts/slideLayout7.xml" /><Relationship Id="rId12" Type="http://schemas.openxmlformats.org/officeDocument/2006/relationships/slideLayout" Target="../slideLayouts/slideLayout12.xml" /><Relationship Id="rId17" Type="http://schemas.openxmlformats.org/officeDocument/2006/relationships/slideLayout" Target="../slideLayouts/slideLayout17.xml" /><Relationship Id="rId2" Type="http://schemas.openxmlformats.org/officeDocument/2006/relationships/slideLayout" Target="../slideLayouts/slideLayout2.xml" /><Relationship Id="rId16" Type="http://schemas.openxmlformats.org/officeDocument/2006/relationships/slideLayout" Target="../slideLayouts/slideLayout16.xml" /><Relationship Id="rId20" Type="http://schemas.openxmlformats.org/officeDocument/2006/relationships/image" Target="../media/image3.png"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5" Type="http://schemas.openxmlformats.org/officeDocument/2006/relationships/slideLayout" Target="../slideLayouts/slideLayout15.xml" /><Relationship Id="rId10" Type="http://schemas.openxmlformats.org/officeDocument/2006/relationships/slideLayout" Target="../slideLayouts/slideLayout10.xml" /><Relationship Id="rId19" Type="http://schemas.openxmlformats.org/officeDocument/2006/relationships/image" Target="../media/image2.png" /><Relationship Id="rId4" Type="http://schemas.openxmlformats.org/officeDocument/2006/relationships/slideLayout" Target="../slideLayouts/slideLayout4.xml" /><Relationship Id="rId9" Type="http://schemas.openxmlformats.org/officeDocument/2006/relationships/slideLayout" Target="../slideLayouts/slideLayout9.xml" /><Relationship Id="rId14" Type="http://schemas.openxmlformats.org/officeDocument/2006/relationships/slideLayout" Target="../slideLayouts/slideLayout14.xml" /><Relationship Id="rId22" Type="http://schemas.openxmlformats.org/officeDocument/2006/relationships/image" Target="../media/image5.png"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ru-RU"/>
              <a:t>Образец заголовка</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AAD347D-5ACD-4C99-B74B-A9C85AD731AF}" type="datetimeFigureOut">
              <a:rPr lang="en-US" dirty="0"/>
              <a:t>11/8/2024</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Relationship Id="rId2" Type="http://schemas.openxmlformats.org/officeDocument/2006/relationships/image" Target="../media/image6.jpeg" /><Relationship Id="rId1" Type="http://schemas.openxmlformats.org/officeDocument/2006/relationships/slideLayout" Target="../slideLayouts/slideLayout2.xml" /></Relationships>
</file>

<file path=ppt/slides/_rels/slide3.xml.rels><?xml version="1.0" encoding="UTF-8" standalone="yes"?>
<Relationships xmlns="http://schemas.openxmlformats.org/package/2006/relationships"><Relationship Id="rId2" Type="http://schemas.openxmlformats.org/officeDocument/2006/relationships/image" Target="../media/image7.jpeg" /><Relationship Id="rId1" Type="http://schemas.openxmlformats.org/officeDocument/2006/relationships/slideLayout" Target="../slideLayouts/slideLayout2.xml" /></Relationships>
</file>

<file path=ppt/slides/_rels/slide4.xml.rels><?xml version="1.0" encoding="UTF-8" standalone="yes"?>
<Relationships xmlns="http://schemas.openxmlformats.org/package/2006/relationships"><Relationship Id="rId2" Type="http://schemas.openxmlformats.org/officeDocument/2006/relationships/image" Target="../media/image8.jpeg" /><Relationship Id="rId1" Type="http://schemas.openxmlformats.org/officeDocument/2006/relationships/slideLayout" Target="../slideLayouts/slideLayout2.xml" /></Relationships>
</file>

<file path=ppt/slides/_rels/slide5.xml.rels><?xml version="1.0" encoding="UTF-8" standalone="yes"?>
<Relationships xmlns="http://schemas.openxmlformats.org/package/2006/relationships"><Relationship Id="rId2" Type="http://schemas.openxmlformats.org/officeDocument/2006/relationships/image" Target="../media/image9.jpeg" /><Relationship Id="rId1" Type="http://schemas.openxmlformats.org/officeDocument/2006/relationships/slideLayout" Target="../slideLayouts/slideLayout2.xml" /></Relationships>
</file>

<file path=ppt/slides/_rels/slide6.xml.rels><?xml version="1.0" encoding="UTF-8" standalone="yes"?>
<Relationships xmlns="http://schemas.openxmlformats.org/package/2006/relationships"><Relationship Id="rId2" Type="http://schemas.openxmlformats.org/officeDocument/2006/relationships/image" Target="../media/image10.jpeg" /><Relationship Id="rId1" Type="http://schemas.openxmlformats.org/officeDocument/2006/relationships/slideLayout" Target="../slideLayouts/slideLayout2.xml" /></Relationships>
</file>

<file path=ppt/slides/_rels/slide7.xml.rels><?xml version="1.0" encoding="UTF-8" standalone="yes"?>
<Relationships xmlns="http://schemas.openxmlformats.org/package/2006/relationships"><Relationship Id="rId2" Type="http://schemas.openxmlformats.org/officeDocument/2006/relationships/image" Target="../media/image11.jpeg" /><Relationship Id="rId1" Type="http://schemas.openxmlformats.org/officeDocument/2006/relationships/slideLayout" Target="../slideLayouts/slideLayout2.xml" /></Relationships>
</file>

<file path=ppt/slides/_rels/slide8.xml.rels><?xml version="1.0" encoding="UTF-8" standalone="yes"?>
<Relationships xmlns="http://schemas.openxmlformats.org/package/2006/relationships"><Relationship Id="rId2" Type="http://schemas.openxmlformats.org/officeDocument/2006/relationships/image" Target="../media/image12.jpeg" /><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555132F-0A93-EF32-49DA-0DA877B122D3}"/>
              </a:ext>
            </a:extLst>
          </p:cNvPr>
          <p:cNvSpPr>
            <a:spLocks noGrp="1"/>
          </p:cNvSpPr>
          <p:nvPr>
            <p:ph type="ctrTitle"/>
          </p:nvPr>
        </p:nvSpPr>
        <p:spPr/>
        <p:txBody>
          <a:bodyPr/>
          <a:lstStyle/>
          <a:p>
            <a:r>
              <a:rPr lang="ru-RU" sz="4800" dirty="0"/>
              <a:t>Стресс и профессиональное выгорание. Профилактика.</a:t>
            </a:r>
          </a:p>
        </p:txBody>
      </p:sp>
      <p:sp>
        <p:nvSpPr>
          <p:cNvPr id="3" name="Подзаголовок 2">
            <a:extLst>
              <a:ext uri="{FF2B5EF4-FFF2-40B4-BE49-F238E27FC236}">
                <a16:creationId xmlns:a16="http://schemas.microsoft.com/office/drawing/2014/main" id="{BB02013C-E58D-D6B8-F081-04235884D59E}"/>
              </a:ext>
            </a:extLst>
          </p:cNvPr>
          <p:cNvSpPr>
            <a:spLocks noGrp="1"/>
          </p:cNvSpPr>
          <p:nvPr>
            <p:ph type="subTitle" idx="1"/>
          </p:nvPr>
        </p:nvSpPr>
        <p:spPr>
          <a:xfrm>
            <a:off x="7781365" y="4777381"/>
            <a:ext cx="4207342" cy="756830"/>
          </a:xfrm>
        </p:spPr>
        <p:txBody>
          <a:bodyPr/>
          <a:lstStyle/>
          <a:p>
            <a:r>
              <a:rPr lang="ru-RU" dirty="0"/>
              <a:t>Медицинский психолог: </a:t>
            </a:r>
            <a:r>
              <a:rPr lang="ru-RU" dirty="0" err="1"/>
              <a:t>Лончакова</a:t>
            </a:r>
            <a:r>
              <a:rPr lang="ru-RU" dirty="0"/>
              <a:t> П.С.</a:t>
            </a:r>
          </a:p>
        </p:txBody>
      </p:sp>
    </p:spTree>
    <p:extLst>
      <p:ext uri="{BB962C8B-B14F-4D97-AF65-F5344CB8AC3E}">
        <p14:creationId xmlns:p14="http://schemas.microsoft.com/office/powerpoint/2010/main" val="39068173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F7A7D1D-A0FA-CAF5-50C7-CA830AE66EA6}"/>
              </a:ext>
            </a:extLst>
          </p:cNvPr>
          <p:cNvSpPr>
            <a:spLocks noGrp="1"/>
          </p:cNvSpPr>
          <p:nvPr>
            <p:ph type="title"/>
          </p:nvPr>
        </p:nvSpPr>
        <p:spPr>
          <a:xfrm>
            <a:off x="3335523" y="366265"/>
            <a:ext cx="6190971" cy="886011"/>
          </a:xfrm>
        </p:spPr>
        <p:txBody>
          <a:bodyPr/>
          <a:lstStyle/>
          <a:p>
            <a:r>
              <a:rPr lang="ru-RU" dirty="0"/>
              <a:t>Что такое стресс?</a:t>
            </a:r>
          </a:p>
        </p:txBody>
      </p:sp>
      <p:sp>
        <p:nvSpPr>
          <p:cNvPr id="3" name="Объект 2">
            <a:extLst>
              <a:ext uri="{FF2B5EF4-FFF2-40B4-BE49-F238E27FC236}">
                <a16:creationId xmlns:a16="http://schemas.microsoft.com/office/drawing/2014/main" id="{102DE302-5F1B-AC66-E53D-F033E55AE031}"/>
              </a:ext>
            </a:extLst>
          </p:cNvPr>
          <p:cNvSpPr>
            <a:spLocks noGrp="1"/>
          </p:cNvSpPr>
          <p:nvPr>
            <p:ph idx="1"/>
          </p:nvPr>
        </p:nvSpPr>
        <p:spPr>
          <a:xfrm>
            <a:off x="398089" y="1853248"/>
            <a:ext cx="5960877" cy="4195481"/>
          </a:xfrm>
        </p:spPr>
        <p:txBody>
          <a:bodyPr/>
          <a:lstStyle/>
          <a:p>
            <a:r>
              <a:rPr lang="ru-RU" b="1" i="0" dirty="0">
                <a:solidFill>
                  <a:srgbClr val="000000"/>
                </a:solidFill>
                <a:effectLst/>
                <a:latin typeface="PT Sans" panose="02000000000000000000" pitchFamily="2" charset="0"/>
              </a:rPr>
              <a:t>Профессиональный стресс </a:t>
            </a:r>
            <a:r>
              <a:rPr lang="ru-RU" b="0" i="0" dirty="0">
                <a:solidFill>
                  <a:srgbClr val="000000"/>
                </a:solidFill>
                <a:effectLst/>
                <a:latin typeface="PT Sans" panose="02000000000000000000" pitchFamily="2" charset="0"/>
              </a:rPr>
              <a:t>— это напряженное состояние работника, возникающее у него при воздействии различных негативных факторов, связанных с выполняемой профессиональной деятельностью.</a:t>
            </a:r>
          </a:p>
          <a:p>
            <a:r>
              <a:rPr lang="ru-RU" b="1" i="0" dirty="0">
                <a:solidFill>
                  <a:srgbClr val="000000"/>
                </a:solidFill>
                <a:effectLst/>
                <a:latin typeface="Raleway" panose="02000000000000000000" pitchFamily="2" charset="0"/>
              </a:rPr>
              <a:t>Факторы, вызывающие стресс</a:t>
            </a:r>
          </a:p>
          <a:p>
            <a:r>
              <a:rPr lang="ru-RU" b="0" i="0" dirty="0">
                <a:solidFill>
                  <a:srgbClr val="000000"/>
                </a:solidFill>
                <a:effectLst/>
                <a:latin typeface="Roboto" panose="02000000000000000000" pitchFamily="2" charset="0"/>
              </a:rPr>
              <a:t>Среди факторов риска для работников эксперты отмечают:</a:t>
            </a:r>
          </a:p>
          <a:p>
            <a:r>
              <a:rPr lang="ru-RU" b="1" i="1" dirty="0">
                <a:solidFill>
                  <a:srgbClr val="000000"/>
                </a:solidFill>
                <a:effectLst/>
                <a:latin typeface="Roboto" panose="02000000000000000000" pitchFamily="2" charset="0"/>
              </a:rPr>
              <a:t>внешние</a:t>
            </a:r>
            <a:r>
              <a:rPr lang="ru-RU" b="0" i="0" dirty="0">
                <a:solidFill>
                  <a:srgbClr val="000000"/>
                </a:solidFill>
                <a:effectLst/>
                <a:latin typeface="Roboto" panose="02000000000000000000" pitchFamily="2" charset="0"/>
              </a:rPr>
              <a:t> (организация работы, график, отношения с коллегами);</a:t>
            </a:r>
          </a:p>
          <a:p>
            <a:r>
              <a:rPr lang="ru-RU" b="1" i="1" dirty="0">
                <a:solidFill>
                  <a:srgbClr val="000000"/>
                </a:solidFill>
                <a:effectLst/>
                <a:latin typeface="Roboto" panose="02000000000000000000" pitchFamily="2" charset="0"/>
              </a:rPr>
              <a:t>внутренние</a:t>
            </a:r>
            <a:r>
              <a:rPr lang="ru-RU" b="0" i="0" dirty="0">
                <a:solidFill>
                  <a:srgbClr val="000000"/>
                </a:solidFill>
                <a:effectLst/>
                <a:latin typeface="Roboto" panose="02000000000000000000" pitchFamily="2" charset="0"/>
              </a:rPr>
              <a:t> (тревожность, отсутствие мотивации и потеря интереса, кризисный период в личной жизни).</a:t>
            </a:r>
          </a:p>
          <a:p>
            <a:endParaRPr lang="ru-RU" dirty="0"/>
          </a:p>
        </p:txBody>
      </p:sp>
      <p:pic>
        <p:nvPicPr>
          <p:cNvPr id="4" name="Рисунок 3">
            <a:extLst>
              <a:ext uri="{FF2B5EF4-FFF2-40B4-BE49-F238E27FC236}">
                <a16:creationId xmlns:a16="http://schemas.microsoft.com/office/drawing/2014/main" id="{E911E621-EEC6-B848-61DE-155EB879A51E}"/>
              </a:ext>
            </a:extLst>
          </p:cNvPr>
          <p:cNvPicPr>
            <a:picLocks noChangeAspect="1"/>
          </p:cNvPicPr>
          <p:nvPr/>
        </p:nvPicPr>
        <p:blipFill>
          <a:blip r:embed="rId2"/>
          <a:stretch>
            <a:fillRect/>
          </a:stretch>
        </p:blipFill>
        <p:spPr>
          <a:xfrm>
            <a:off x="6358966" y="2121647"/>
            <a:ext cx="5561106" cy="3257178"/>
          </a:xfrm>
          <a:prstGeom prst="rect">
            <a:avLst/>
          </a:prstGeom>
        </p:spPr>
      </p:pic>
    </p:spTree>
    <p:extLst>
      <p:ext uri="{BB962C8B-B14F-4D97-AF65-F5344CB8AC3E}">
        <p14:creationId xmlns:p14="http://schemas.microsoft.com/office/powerpoint/2010/main" val="25556737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312FAEF-B02D-74C8-80CF-239BC5A20DDC}"/>
              </a:ext>
            </a:extLst>
          </p:cNvPr>
          <p:cNvSpPr>
            <a:spLocks noGrp="1"/>
          </p:cNvSpPr>
          <p:nvPr>
            <p:ph type="title"/>
          </p:nvPr>
        </p:nvSpPr>
        <p:spPr>
          <a:xfrm>
            <a:off x="1721875" y="208701"/>
            <a:ext cx="9404723" cy="1400530"/>
          </a:xfrm>
        </p:spPr>
        <p:txBody>
          <a:bodyPr/>
          <a:lstStyle/>
          <a:p>
            <a:r>
              <a:rPr lang="ru-RU" dirty="0"/>
              <a:t>Причины стресса на работе </a:t>
            </a:r>
          </a:p>
        </p:txBody>
      </p:sp>
      <p:sp>
        <p:nvSpPr>
          <p:cNvPr id="3" name="Объект 2">
            <a:extLst>
              <a:ext uri="{FF2B5EF4-FFF2-40B4-BE49-F238E27FC236}">
                <a16:creationId xmlns:a16="http://schemas.microsoft.com/office/drawing/2014/main" id="{E8842297-42FB-8BBF-7A71-1757F8ED0DCC}"/>
              </a:ext>
            </a:extLst>
          </p:cNvPr>
          <p:cNvSpPr>
            <a:spLocks noGrp="1"/>
          </p:cNvSpPr>
          <p:nvPr>
            <p:ph idx="1"/>
          </p:nvPr>
        </p:nvSpPr>
        <p:spPr>
          <a:xfrm>
            <a:off x="194889" y="908966"/>
            <a:ext cx="7945064" cy="4708917"/>
          </a:xfrm>
        </p:spPr>
        <p:txBody>
          <a:bodyPr>
            <a:normAutofit/>
          </a:bodyPr>
          <a:lstStyle/>
          <a:p>
            <a:br>
              <a:rPr lang="ru-RU" b="0" i="0" dirty="0">
                <a:solidFill>
                  <a:srgbClr val="000000"/>
                </a:solidFill>
                <a:effectLst/>
                <a:latin typeface="PT Sans" panose="020B0503020203020204" pitchFamily="34" charset="0"/>
              </a:rPr>
            </a:br>
            <a:r>
              <a:rPr lang="ru-RU" b="0" i="0" dirty="0">
                <a:solidFill>
                  <a:srgbClr val="000000"/>
                </a:solidFill>
                <a:effectLst/>
                <a:latin typeface="PT Sans" panose="020B0503020203020204" pitchFamily="34" charset="0"/>
              </a:rPr>
              <a:t>Источники профессионального стресса могут быть различными. Они могут быть связаны:</a:t>
            </a:r>
          </a:p>
          <a:p>
            <a:r>
              <a:rPr lang="ru-RU" b="0" i="0" dirty="0">
                <a:solidFill>
                  <a:srgbClr val="000000"/>
                </a:solidFill>
                <a:effectLst/>
                <a:latin typeface="PT Sans" panose="020B0503020203020204" pitchFamily="34" charset="0"/>
              </a:rPr>
              <a:t>- с самим рабочим процессом (плохие физические условия работы, неудобный режим, вредные условия труда и/или непосредственный риск для жизни, постоянная нехватка времени для выполнения срочных заданий, избыток информации)</a:t>
            </a:r>
          </a:p>
          <a:p>
            <a:r>
              <a:rPr lang="ru-RU" b="0" i="0" dirty="0">
                <a:solidFill>
                  <a:srgbClr val="000000"/>
                </a:solidFill>
                <a:effectLst/>
                <a:latin typeface="PT Sans" panose="020B0503020203020204" pitchFamily="34" charset="0"/>
              </a:rPr>
              <a:t>- с профессиональной ролью (ответственность за людей, неясное определение должностных обязанностей, ролевые конфликты, высокие профессиональные требования)</a:t>
            </a:r>
          </a:p>
          <a:p>
            <a:r>
              <a:rPr lang="ru-RU" b="0" i="0" dirty="0">
                <a:solidFill>
                  <a:srgbClr val="000000"/>
                </a:solidFill>
                <a:effectLst/>
                <a:latin typeface="PT Sans" panose="020B0503020203020204" pitchFamily="34" charset="0"/>
              </a:rPr>
              <a:t>- с особенностями карьерного роста (слишком быстрый или медленный карьерный рост, его неясные перспективы, небезопасность карьерного продвижения, отсутствие возможности повышения квалификации)</a:t>
            </a:r>
          </a:p>
          <a:p>
            <a:r>
              <a:rPr lang="ru-RU" b="0" i="0" dirty="0">
                <a:solidFill>
                  <a:srgbClr val="000000"/>
                </a:solidFill>
                <a:effectLst/>
                <a:latin typeface="PT Sans" panose="020B0503020203020204" pitchFamily="34" charset="0"/>
              </a:rPr>
              <a:t>- с неблагополучным социальным климатом в коллективе (трудности в общении с начальником, коллегами, конфликты с подчиненными) и т.п.</a:t>
            </a:r>
          </a:p>
          <a:p>
            <a:endParaRPr lang="ru-RU" dirty="0"/>
          </a:p>
        </p:txBody>
      </p:sp>
      <p:pic>
        <p:nvPicPr>
          <p:cNvPr id="5" name="Рисунок 4">
            <a:extLst>
              <a:ext uri="{FF2B5EF4-FFF2-40B4-BE49-F238E27FC236}">
                <a16:creationId xmlns:a16="http://schemas.microsoft.com/office/drawing/2014/main" id="{CD639A3E-6257-D6A7-2769-9B5AE60D254F}"/>
              </a:ext>
            </a:extLst>
          </p:cNvPr>
          <p:cNvPicPr>
            <a:picLocks noChangeAspect="1"/>
          </p:cNvPicPr>
          <p:nvPr/>
        </p:nvPicPr>
        <p:blipFill>
          <a:blip r:embed="rId2"/>
          <a:stretch>
            <a:fillRect/>
          </a:stretch>
        </p:blipFill>
        <p:spPr>
          <a:xfrm>
            <a:off x="8221773" y="1989863"/>
            <a:ext cx="3775338" cy="3317243"/>
          </a:xfrm>
          <a:prstGeom prst="rect">
            <a:avLst/>
          </a:prstGeom>
        </p:spPr>
      </p:pic>
    </p:spTree>
    <p:extLst>
      <p:ext uri="{BB962C8B-B14F-4D97-AF65-F5344CB8AC3E}">
        <p14:creationId xmlns:p14="http://schemas.microsoft.com/office/powerpoint/2010/main" val="12048294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3507A43-AA70-6098-AAEF-10676DDD8EE4}"/>
              </a:ext>
            </a:extLst>
          </p:cNvPr>
          <p:cNvSpPr>
            <a:spLocks noGrp="1"/>
          </p:cNvSpPr>
          <p:nvPr>
            <p:ph type="title"/>
          </p:nvPr>
        </p:nvSpPr>
        <p:spPr>
          <a:xfrm>
            <a:off x="1674064" y="369048"/>
            <a:ext cx="9404723" cy="814293"/>
          </a:xfrm>
        </p:spPr>
        <p:txBody>
          <a:bodyPr/>
          <a:lstStyle/>
          <a:p>
            <a:r>
              <a:rPr lang="ru-RU" dirty="0"/>
              <a:t>Профессиональное выгорание</a:t>
            </a:r>
          </a:p>
        </p:txBody>
      </p:sp>
      <p:sp>
        <p:nvSpPr>
          <p:cNvPr id="3" name="Объект 2">
            <a:extLst>
              <a:ext uri="{FF2B5EF4-FFF2-40B4-BE49-F238E27FC236}">
                <a16:creationId xmlns:a16="http://schemas.microsoft.com/office/drawing/2014/main" id="{B5B6F8D3-FDE0-BB31-C9A0-6EC3781793A9}"/>
              </a:ext>
            </a:extLst>
          </p:cNvPr>
          <p:cNvSpPr>
            <a:spLocks noGrp="1"/>
          </p:cNvSpPr>
          <p:nvPr>
            <p:ph idx="1"/>
          </p:nvPr>
        </p:nvSpPr>
        <p:spPr>
          <a:xfrm>
            <a:off x="123173" y="1565835"/>
            <a:ext cx="6528519" cy="4470400"/>
          </a:xfrm>
        </p:spPr>
        <p:txBody>
          <a:bodyPr>
            <a:normAutofit lnSpcReduction="10000"/>
          </a:bodyPr>
          <a:lstStyle/>
          <a:p>
            <a:r>
              <a:rPr lang="ru-RU" b="1" i="0" dirty="0">
                <a:solidFill>
                  <a:srgbClr val="000000"/>
                </a:solidFill>
                <a:effectLst/>
                <a:latin typeface="PT Sans" panose="020B0503020203020204" pitchFamily="34" charset="0"/>
              </a:rPr>
              <a:t>Профессиональное (эмоциональное) выгорание </a:t>
            </a:r>
            <a:r>
              <a:rPr lang="ru-RU" b="0" i="0" dirty="0">
                <a:solidFill>
                  <a:srgbClr val="000000"/>
                </a:solidFill>
                <a:effectLst/>
                <a:latin typeface="PT Sans" panose="020B0503020203020204" pitchFamily="34" charset="0"/>
              </a:rPr>
              <a:t>- это состояние физического, умственного и психического истощения в результате профессиональной деятельности.</a:t>
            </a:r>
          </a:p>
          <a:p>
            <a:r>
              <a:rPr lang="ru-RU" b="1" i="0" dirty="0">
                <a:solidFill>
                  <a:srgbClr val="000000"/>
                </a:solidFill>
                <a:effectLst/>
                <a:latin typeface="PT Sans" panose="020B0503020203020204" pitchFamily="34" charset="0"/>
              </a:rPr>
              <a:t>Основные симптомы профессионального выгорания:</a:t>
            </a:r>
            <a:r>
              <a:rPr lang="ru-RU" b="0" i="0" dirty="0">
                <a:solidFill>
                  <a:srgbClr val="000000"/>
                </a:solidFill>
                <a:effectLst/>
                <a:latin typeface="PT Sans" panose="020B0503020203020204" pitchFamily="34" charset="0"/>
              </a:rPr>
              <a:t>
чувство истощения (эмоционального или физического, в том числе постоянная усталость);
отсутствие мотивации к работе;
бессонница и тревога;
психологическая отрешенность и появление негатива по отношению к рабочим задачам и коллективу;
снижение производительности труда и эффективности;
</a:t>
            </a:r>
            <a:r>
              <a:rPr lang="ru-RU" b="0" i="0" dirty="0" err="1">
                <a:solidFill>
                  <a:srgbClr val="000000"/>
                </a:solidFill>
                <a:effectLst/>
                <a:latin typeface="PT Sans" panose="020B0503020203020204" pitchFamily="34" charset="0"/>
              </a:rPr>
              <a:t>дистанцирование</a:t>
            </a:r>
            <a:r>
              <a:rPr lang="ru-RU" b="0" i="0" dirty="0">
                <a:solidFill>
                  <a:srgbClr val="000000"/>
                </a:solidFill>
                <a:effectLst/>
                <a:latin typeface="PT Sans" panose="020B0503020203020204" pitchFamily="34" charset="0"/>
              </a:rPr>
              <a:t> и деперсонализация.</a:t>
            </a:r>
          </a:p>
          <a:p>
            <a:endParaRPr lang="ru-RU" b="0" i="0" dirty="0">
              <a:solidFill>
                <a:srgbClr val="000000"/>
              </a:solidFill>
              <a:effectLst/>
              <a:latin typeface="Roboto" panose="02000000000000000000" pitchFamily="2" charset="0"/>
            </a:endParaRPr>
          </a:p>
          <a:p>
            <a:endParaRPr lang="ru-RU" dirty="0"/>
          </a:p>
        </p:txBody>
      </p:sp>
      <p:pic>
        <p:nvPicPr>
          <p:cNvPr id="5" name="Рисунок 4">
            <a:extLst>
              <a:ext uri="{FF2B5EF4-FFF2-40B4-BE49-F238E27FC236}">
                <a16:creationId xmlns:a16="http://schemas.microsoft.com/office/drawing/2014/main" id="{24EA7BC8-431D-652F-3515-05F86E5BD5A1}"/>
              </a:ext>
            </a:extLst>
          </p:cNvPr>
          <p:cNvPicPr>
            <a:picLocks noChangeAspect="1"/>
          </p:cNvPicPr>
          <p:nvPr/>
        </p:nvPicPr>
        <p:blipFill>
          <a:blip r:embed="rId2"/>
          <a:stretch>
            <a:fillRect/>
          </a:stretch>
        </p:blipFill>
        <p:spPr>
          <a:xfrm>
            <a:off x="6651692" y="2146677"/>
            <a:ext cx="5289295" cy="3308716"/>
          </a:xfrm>
          <a:prstGeom prst="rect">
            <a:avLst/>
          </a:prstGeom>
        </p:spPr>
      </p:pic>
    </p:spTree>
    <p:extLst>
      <p:ext uri="{BB962C8B-B14F-4D97-AF65-F5344CB8AC3E}">
        <p14:creationId xmlns:p14="http://schemas.microsoft.com/office/powerpoint/2010/main" val="9776913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C5994F4-0A51-39CB-AC48-0F3C1CE7A779}"/>
              </a:ext>
            </a:extLst>
          </p:cNvPr>
          <p:cNvSpPr>
            <a:spLocks noGrp="1"/>
          </p:cNvSpPr>
          <p:nvPr>
            <p:ph type="title"/>
          </p:nvPr>
        </p:nvSpPr>
        <p:spPr/>
        <p:txBody>
          <a:bodyPr/>
          <a:lstStyle/>
          <a:p>
            <a:r>
              <a:rPr lang="ru-RU" dirty="0"/>
              <a:t>Профессиональное выгорание </a:t>
            </a:r>
          </a:p>
        </p:txBody>
      </p:sp>
      <p:sp>
        <p:nvSpPr>
          <p:cNvPr id="3" name="Объект 2">
            <a:extLst>
              <a:ext uri="{FF2B5EF4-FFF2-40B4-BE49-F238E27FC236}">
                <a16:creationId xmlns:a16="http://schemas.microsoft.com/office/drawing/2014/main" id="{5A8EB152-E76C-312C-D804-D86A2819EB92}"/>
              </a:ext>
            </a:extLst>
          </p:cNvPr>
          <p:cNvSpPr>
            <a:spLocks noGrp="1"/>
          </p:cNvSpPr>
          <p:nvPr>
            <p:ph idx="1"/>
          </p:nvPr>
        </p:nvSpPr>
        <p:spPr>
          <a:xfrm>
            <a:off x="374184" y="1470213"/>
            <a:ext cx="6797582" cy="4825998"/>
          </a:xfrm>
        </p:spPr>
        <p:txBody>
          <a:bodyPr>
            <a:noAutofit/>
          </a:bodyPr>
          <a:lstStyle/>
          <a:p>
            <a:r>
              <a:rPr lang="ru-RU" sz="2400" b="0" i="0" dirty="0">
                <a:solidFill>
                  <a:schemeClr val="bg1"/>
                </a:solidFill>
                <a:effectLst/>
                <a:latin typeface="SuisseIntl"/>
              </a:rPr>
              <a:t>выгорание начинается с этапа «энтузиазма», когда человек с головой окунается в работу. Следующий этап — «усталость». Если мы не умеем вовремя распознавать и регулировать стресс, он превращается в хронический. Поэтому важно обращать внимание на своё состояние и отслеживать ранние фазы сгорания.</a:t>
            </a:r>
          </a:p>
          <a:p>
            <a:r>
              <a:rPr lang="ru-RU" sz="2400" b="0" i="0" dirty="0">
                <a:solidFill>
                  <a:schemeClr val="bg1"/>
                </a:solidFill>
                <a:effectLst/>
                <a:latin typeface="SuisseIntl"/>
              </a:rPr>
              <a:t>Чтобы быть более устойчивым к стрессу на работе, важно чувствовать опору в разных сферах жизни: семья, друзья, интересы, физическое и психическое здоровье. В норме работа не должна влиять на остальные сферы.</a:t>
            </a:r>
          </a:p>
          <a:p>
            <a:endParaRPr lang="ru-RU" sz="2400" dirty="0">
              <a:solidFill>
                <a:schemeClr val="bg1"/>
              </a:solidFill>
            </a:endParaRPr>
          </a:p>
        </p:txBody>
      </p:sp>
      <p:pic>
        <p:nvPicPr>
          <p:cNvPr id="4" name="Рисунок 3">
            <a:extLst>
              <a:ext uri="{FF2B5EF4-FFF2-40B4-BE49-F238E27FC236}">
                <a16:creationId xmlns:a16="http://schemas.microsoft.com/office/drawing/2014/main" id="{A15B79B0-9D85-8FA7-CA89-40E13DF4F2A7}"/>
              </a:ext>
            </a:extLst>
          </p:cNvPr>
          <p:cNvPicPr>
            <a:picLocks noChangeAspect="1"/>
          </p:cNvPicPr>
          <p:nvPr/>
        </p:nvPicPr>
        <p:blipFill>
          <a:blip r:embed="rId2"/>
          <a:stretch>
            <a:fillRect/>
          </a:stretch>
        </p:blipFill>
        <p:spPr>
          <a:xfrm>
            <a:off x="6884894" y="2327274"/>
            <a:ext cx="4932922" cy="3272151"/>
          </a:xfrm>
          <a:prstGeom prst="rect">
            <a:avLst/>
          </a:prstGeom>
        </p:spPr>
      </p:pic>
    </p:spTree>
    <p:extLst>
      <p:ext uri="{BB962C8B-B14F-4D97-AF65-F5344CB8AC3E}">
        <p14:creationId xmlns:p14="http://schemas.microsoft.com/office/powerpoint/2010/main" val="6513976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940923C-22C3-CCB9-A740-C6C129842BD2}"/>
              </a:ext>
            </a:extLst>
          </p:cNvPr>
          <p:cNvSpPr>
            <a:spLocks noGrp="1"/>
          </p:cNvSpPr>
          <p:nvPr>
            <p:ph type="title"/>
          </p:nvPr>
        </p:nvSpPr>
        <p:spPr/>
        <p:txBody>
          <a:bodyPr/>
          <a:lstStyle/>
          <a:p>
            <a:r>
              <a:rPr lang="ru-RU" dirty="0"/>
              <a:t>Профилактика</a:t>
            </a:r>
          </a:p>
        </p:txBody>
      </p:sp>
      <p:sp>
        <p:nvSpPr>
          <p:cNvPr id="3" name="Объект 2">
            <a:extLst>
              <a:ext uri="{FF2B5EF4-FFF2-40B4-BE49-F238E27FC236}">
                <a16:creationId xmlns:a16="http://schemas.microsoft.com/office/drawing/2014/main" id="{B4715F50-1ADD-0713-5E16-8C3C463DC6D2}"/>
              </a:ext>
            </a:extLst>
          </p:cNvPr>
          <p:cNvSpPr>
            <a:spLocks noGrp="1"/>
          </p:cNvSpPr>
          <p:nvPr>
            <p:ph idx="1"/>
          </p:nvPr>
        </p:nvSpPr>
        <p:spPr>
          <a:xfrm>
            <a:off x="358867" y="1414555"/>
            <a:ext cx="7673789" cy="4582458"/>
          </a:xfrm>
        </p:spPr>
        <p:txBody>
          <a:bodyPr>
            <a:noAutofit/>
          </a:bodyPr>
          <a:lstStyle/>
          <a:p>
            <a:pPr rtl="0"/>
            <a:r>
              <a:rPr lang="ru-RU" sz="1600" b="1" i="0" dirty="0">
                <a:solidFill>
                  <a:srgbClr val="000000"/>
                </a:solidFill>
                <a:effectLst/>
                <a:latin typeface="exo_2.0_light"/>
              </a:rPr>
              <a:t>Планируйте рабочее время</a:t>
            </a:r>
            <a:endParaRPr lang="ru-RU" sz="1600" b="0" i="0" dirty="0">
              <a:solidFill>
                <a:srgbClr val="000000"/>
              </a:solidFill>
              <a:effectLst/>
              <a:latin typeface="exo_2.0_light"/>
            </a:endParaRPr>
          </a:p>
          <a:p>
            <a:pPr rtl="0"/>
            <a:r>
              <a:rPr lang="ru-RU" sz="1600" b="0" i="0" dirty="0">
                <a:solidFill>
                  <a:srgbClr val="000000"/>
                </a:solidFill>
                <a:effectLst/>
                <a:latin typeface="exo_2.0_light"/>
              </a:rPr>
              <a:t>Одна из причин профессионального выгорания – постоянные авралы на работе. Не успевая разобраться с одной задачей, вы беретесь за следующую и к концу дня впадаете в панику, оставшись наедине с горой неоконченных дел. Рациональное планирование рабочего времени – первый шаг в профилактике синдрома профессионального выгорания. Начинайте каждое утро понедельника с составления плана на предстоящую неделю. Самые сложные задачи решайте в первую очередь. Пользуйтесь мобильными планировщиками: они помогут структурировать рабочий график и составить оптимальный план действий.</a:t>
            </a:r>
          </a:p>
          <a:p>
            <a:pPr rtl="0"/>
            <a:r>
              <a:rPr lang="ru-RU" sz="1600" b="1" i="0" dirty="0">
                <a:solidFill>
                  <a:srgbClr val="000000"/>
                </a:solidFill>
                <a:effectLst/>
                <a:latin typeface="exo_2.0_light"/>
              </a:rPr>
              <a:t>Делайте перерывы</a:t>
            </a:r>
            <a:endParaRPr lang="ru-RU" sz="1600" b="0" i="0" dirty="0">
              <a:solidFill>
                <a:srgbClr val="000000"/>
              </a:solidFill>
              <a:effectLst/>
              <a:latin typeface="exo_2.0_light"/>
            </a:endParaRPr>
          </a:p>
          <a:p>
            <a:pPr rtl="0"/>
            <a:r>
              <a:rPr lang="ru-RU" sz="1600" b="0" i="0" dirty="0">
                <a:solidFill>
                  <a:srgbClr val="000000"/>
                </a:solidFill>
                <a:effectLst/>
                <a:latin typeface="exo_2.0_light"/>
              </a:rPr>
              <a:t>Сидеть за компьютером в режиме 24/7 – плохая идея. Даже если у вас непочатый край работы, каждые два часа делайте десятиминутные перерывы и устраивайте полноценный обед. Во время паузы отвлекайтесь от рабочих задач, переключайтесь на другие темы. По возможности выходите на небольшие прогулки, дышите свежим воздухом. Полезно делать простую разминку для глаз. Если не получается думать ни о чем другом, кроме работы, спокойно осмотритесь вокруг. Отметьте мельчайшие детали интерьера, мысленно произнесите их названия. Такой прием позволит отвлечься от стрессовых моментов и расслабиться.</a:t>
            </a:r>
          </a:p>
          <a:p>
            <a:endParaRPr lang="ru-RU" sz="1600" dirty="0"/>
          </a:p>
        </p:txBody>
      </p:sp>
      <p:pic>
        <p:nvPicPr>
          <p:cNvPr id="4" name="Рисунок 3">
            <a:extLst>
              <a:ext uri="{FF2B5EF4-FFF2-40B4-BE49-F238E27FC236}">
                <a16:creationId xmlns:a16="http://schemas.microsoft.com/office/drawing/2014/main" id="{2005740B-3866-20EB-3A59-FC87F8C7225F}"/>
              </a:ext>
            </a:extLst>
          </p:cNvPr>
          <p:cNvPicPr>
            <a:picLocks noChangeAspect="1"/>
          </p:cNvPicPr>
          <p:nvPr/>
        </p:nvPicPr>
        <p:blipFill>
          <a:blip r:embed="rId2"/>
          <a:stretch>
            <a:fillRect/>
          </a:stretch>
        </p:blipFill>
        <p:spPr>
          <a:xfrm>
            <a:off x="8234703" y="2334931"/>
            <a:ext cx="3825814" cy="2876552"/>
          </a:xfrm>
          <a:prstGeom prst="rect">
            <a:avLst/>
          </a:prstGeom>
        </p:spPr>
      </p:pic>
    </p:spTree>
    <p:extLst>
      <p:ext uri="{BB962C8B-B14F-4D97-AF65-F5344CB8AC3E}">
        <p14:creationId xmlns:p14="http://schemas.microsoft.com/office/powerpoint/2010/main" val="24153660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6BC1ADA-99B5-3A42-7E8C-DAF480B47E0E}"/>
              </a:ext>
            </a:extLst>
          </p:cNvPr>
          <p:cNvSpPr>
            <a:spLocks noGrp="1"/>
          </p:cNvSpPr>
          <p:nvPr>
            <p:ph type="title"/>
          </p:nvPr>
        </p:nvSpPr>
        <p:spPr/>
        <p:txBody>
          <a:bodyPr/>
          <a:lstStyle/>
          <a:p>
            <a:r>
              <a:rPr lang="ru-RU" dirty="0"/>
              <a:t>Профилактика </a:t>
            </a:r>
          </a:p>
        </p:txBody>
      </p:sp>
      <p:sp>
        <p:nvSpPr>
          <p:cNvPr id="3" name="Объект 2">
            <a:extLst>
              <a:ext uri="{FF2B5EF4-FFF2-40B4-BE49-F238E27FC236}">
                <a16:creationId xmlns:a16="http://schemas.microsoft.com/office/drawing/2014/main" id="{5523697F-D541-87E7-0502-EB54E5E3900A}"/>
              </a:ext>
            </a:extLst>
          </p:cNvPr>
          <p:cNvSpPr>
            <a:spLocks noGrp="1"/>
          </p:cNvSpPr>
          <p:nvPr>
            <p:ph idx="1"/>
          </p:nvPr>
        </p:nvSpPr>
        <p:spPr>
          <a:xfrm>
            <a:off x="383665" y="1307302"/>
            <a:ext cx="6948588" cy="4941098"/>
          </a:xfrm>
        </p:spPr>
        <p:txBody>
          <a:bodyPr>
            <a:normAutofit fontScale="92500" lnSpcReduction="20000"/>
          </a:bodyPr>
          <a:lstStyle/>
          <a:p>
            <a:pPr rtl="0"/>
            <a:r>
              <a:rPr lang="ru-RU" b="1" i="0" dirty="0">
                <a:solidFill>
                  <a:srgbClr val="000000"/>
                </a:solidFill>
                <a:effectLst/>
                <a:latin typeface="exo_2.0_light"/>
              </a:rPr>
              <a:t>Смотрите на вещи проще</a:t>
            </a:r>
            <a:endParaRPr lang="ru-RU" b="0" i="0" dirty="0">
              <a:solidFill>
                <a:srgbClr val="000000"/>
              </a:solidFill>
              <a:effectLst/>
              <a:latin typeface="exo_2.0_light"/>
            </a:endParaRPr>
          </a:p>
          <a:p>
            <a:pPr rtl="0"/>
            <a:r>
              <a:rPr lang="ru-RU" b="0" i="0" dirty="0">
                <a:solidFill>
                  <a:srgbClr val="000000"/>
                </a:solidFill>
                <a:effectLst/>
                <a:latin typeface="exo_2.0_light"/>
              </a:rPr>
              <a:t>Психологи утверждают: причина стресса кроется не в самой работе, а в вашем отношении к ней. Старайтесь относиться к стрессовым ситуациям с позитивом, не давайте профессиональным трудностям одержать над вами верх. «Отпускайте» проблему, подключайте чувство юмора. Полезным будет поговорить о том, что вас тревожит, с близкими – искреннее сочувствие порой творит настоящие чудеса.</a:t>
            </a:r>
          </a:p>
          <a:p>
            <a:pPr rtl="0"/>
            <a:r>
              <a:rPr lang="ru-RU" b="1" i="0" dirty="0">
                <a:solidFill>
                  <a:srgbClr val="000000"/>
                </a:solidFill>
                <a:effectLst/>
                <a:latin typeface="exo_2.0_light"/>
              </a:rPr>
              <a:t>Занимайтесь спортом</a:t>
            </a:r>
            <a:endParaRPr lang="ru-RU" b="0" i="0" dirty="0">
              <a:solidFill>
                <a:srgbClr val="000000"/>
              </a:solidFill>
              <a:effectLst/>
              <a:latin typeface="exo_2.0_light"/>
            </a:endParaRPr>
          </a:p>
          <a:p>
            <a:pPr rtl="0"/>
            <a:r>
              <a:rPr lang="ru-RU" b="0" i="0" dirty="0">
                <a:solidFill>
                  <a:srgbClr val="000000"/>
                </a:solidFill>
                <a:effectLst/>
                <a:latin typeface="exo_2.0_light"/>
              </a:rPr>
              <a:t>Уделяйте время физическим нагрузкам. Необязательно изнурять себя упражнениями в тренажерном зале: выберите то, что вам нравится. Легкая зарядка, йога или фитнес перед работой, регулярные прогулки – все это пойдет вам на пользу и поможет отвлечься от стрессовых факторов. Умеренные физические нагрузки вызывают прилив энергии, заряжают уставший организм бодростью и возвращают жизнерадостное настроение.</a:t>
            </a:r>
          </a:p>
          <a:p>
            <a:endParaRPr lang="ru-RU" dirty="0"/>
          </a:p>
        </p:txBody>
      </p:sp>
      <p:pic>
        <p:nvPicPr>
          <p:cNvPr id="4" name="Рисунок 3">
            <a:extLst>
              <a:ext uri="{FF2B5EF4-FFF2-40B4-BE49-F238E27FC236}">
                <a16:creationId xmlns:a16="http://schemas.microsoft.com/office/drawing/2014/main" id="{2AAF209A-F4AF-9C8C-546A-924422081B02}"/>
              </a:ext>
            </a:extLst>
          </p:cNvPr>
          <p:cNvPicPr>
            <a:picLocks noChangeAspect="1"/>
          </p:cNvPicPr>
          <p:nvPr/>
        </p:nvPicPr>
        <p:blipFill>
          <a:blip r:embed="rId2"/>
          <a:stretch>
            <a:fillRect/>
          </a:stretch>
        </p:blipFill>
        <p:spPr>
          <a:xfrm>
            <a:off x="7427759" y="2121330"/>
            <a:ext cx="4632757" cy="2695706"/>
          </a:xfrm>
          <a:prstGeom prst="rect">
            <a:avLst/>
          </a:prstGeom>
        </p:spPr>
      </p:pic>
    </p:spTree>
    <p:extLst>
      <p:ext uri="{BB962C8B-B14F-4D97-AF65-F5344CB8AC3E}">
        <p14:creationId xmlns:p14="http://schemas.microsoft.com/office/powerpoint/2010/main" val="33181557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290C353-9138-99CE-3A11-45D55F9A225D}"/>
              </a:ext>
            </a:extLst>
          </p:cNvPr>
          <p:cNvSpPr>
            <a:spLocks noGrp="1"/>
          </p:cNvSpPr>
          <p:nvPr>
            <p:ph type="title"/>
          </p:nvPr>
        </p:nvSpPr>
        <p:spPr/>
        <p:txBody>
          <a:bodyPr/>
          <a:lstStyle/>
          <a:p>
            <a:r>
              <a:rPr lang="ru-RU" dirty="0"/>
              <a:t>Профилактика</a:t>
            </a:r>
          </a:p>
        </p:txBody>
      </p:sp>
      <p:sp>
        <p:nvSpPr>
          <p:cNvPr id="3" name="Объект 2">
            <a:extLst>
              <a:ext uri="{FF2B5EF4-FFF2-40B4-BE49-F238E27FC236}">
                <a16:creationId xmlns:a16="http://schemas.microsoft.com/office/drawing/2014/main" id="{02325544-DAC9-51AF-5CFF-D4E53A36B214}"/>
              </a:ext>
            </a:extLst>
          </p:cNvPr>
          <p:cNvSpPr>
            <a:spLocks noGrp="1"/>
          </p:cNvSpPr>
          <p:nvPr>
            <p:ph idx="1"/>
          </p:nvPr>
        </p:nvSpPr>
        <p:spPr>
          <a:xfrm>
            <a:off x="290513" y="1419413"/>
            <a:ext cx="6917112" cy="5226422"/>
          </a:xfrm>
        </p:spPr>
        <p:txBody>
          <a:bodyPr>
            <a:normAutofit fontScale="92500" lnSpcReduction="10000"/>
          </a:bodyPr>
          <a:lstStyle/>
          <a:p>
            <a:pPr rtl="0"/>
            <a:r>
              <a:rPr lang="ru-RU" b="1" i="0" dirty="0">
                <a:solidFill>
                  <a:srgbClr val="000000"/>
                </a:solidFill>
                <a:effectLst/>
                <a:latin typeface="exo_2.0_light"/>
              </a:rPr>
              <a:t>Занимайтесь творчеством</a:t>
            </a:r>
            <a:endParaRPr lang="ru-RU" b="0" i="0" dirty="0">
              <a:solidFill>
                <a:srgbClr val="000000"/>
              </a:solidFill>
              <a:effectLst/>
              <a:latin typeface="exo_2.0_light"/>
            </a:endParaRPr>
          </a:p>
          <a:p>
            <a:pPr rtl="0"/>
            <a:r>
              <a:rPr lang="ru-RU" b="0" i="0" dirty="0">
                <a:solidFill>
                  <a:srgbClr val="000000"/>
                </a:solidFill>
                <a:effectLst/>
                <a:latin typeface="exo_2.0_light"/>
              </a:rPr>
              <a:t>Новое хобби поможет расслабиться, забыть о неприятных моментах и переключиться на позитивную волну. Не старайтесь следовать моде, выберите занятие по душе: вязание, вышивка, рисование, раскрашивание картин по номерам, восточные танцы. Уделяя свободное время тому, что приносит вам радость, вы почувствуйте, как стрессов в вашей жизни станет на порядок меньше.</a:t>
            </a:r>
          </a:p>
          <a:p>
            <a:pPr rtl="0"/>
            <a:r>
              <a:rPr lang="ru-RU" b="1" i="0" dirty="0">
                <a:solidFill>
                  <a:srgbClr val="000000"/>
                </a:solidFill>
                <a:effectLst/>
                <a:latin typeface="exo_2.0_light"/>
              </a:rPr>
              <a:t>Избегайте конфликтов</a:t>
            </a:r>
            <a:endParaRPr lang="ru-RU" b="0" i="0" dirty="0">
              <a:solidFill>
                <a:srgbClr val="000000"/>
              </a:solidFill>
              <a:effectLst/>
              <a:latin typeface="exo_2.0_light"/>
            </a:endParaRPr>
          </a:p>
          <a:p>
            <a:pPr rtl="0"/>
            <a:r>
              <a:rPr lang="ru-RU" b="0" i="0" dirty="0">
                <a:solidFill>
                  <a:srgbClr val="000000"/>
                </a:solidFill>
                <a:effectLst/>
                <a:latin typeface="exo_2.0_light"/>
              </a:rPr>
              <a:t>Конфликт – это один из самых серьезных стрессовых факторов. Старайтесь избегать столкновений с коллегами и близкими, учитесь управлять эмоциями и отстаивать свою позицию в конструктивном диалоге. Если трудно избегать конфликтных ситуаций, запишитесь на эффективные тренинги, изучите инструменты управления конфликтами – они пригодятся вам не только на работе, но и в повседневной жизни.</a:t>
            </a:r>
          </a:p>
          <a:p>
            <a:endParaRPr lang="ru-RU" dirty="0"/>
          </a:p>
        </p:txBody>
      </p:sp>
      <p:pic>
        <p:nvPicPr>
          <p:cNvPr id="4" name="Рисунок 3">
            <a:extLst>
              <a:ext uri="{FF2B5EF4-FFF2-40B4-BE49-F238E27FC236}">
                <a16:creationId xmlns:a16="http://schemas.microsoft.com/office/drawing/2014/main" id="{4321CC1B-05B7-02A3-B253-2A3E672F2243}"/>
              </a:ext>
            </a:extLst>
          </p:cNvPr>
          <p:cNvPicPr>
            <a:picLocks noChangeAspect="1"/>
          </p:cNvPicPr>
          <p:nvPr/>
        </p:nvPicPr>
        <p:blipFill>
          <a:blip r:embed="rId2"/>
          <a:stretch>
            <a:fillRect/>
          </a:stretch>
        </p:blipFill>
        <p:spPr>
          <a:xfrm>
            <a:off x="7927674" y="1227168"/>
            <a:ext cx="3618215" cy="5418667"/>
          </a:xfrm>
          <a:prstGeom prst="rect">
            <a:avLst/>
          </a:prstGeom>
        </p:spPr>
      </p:pic>
    </p:spTree>
    <p:extLst>
      <p:ext uri="{BB962C8B-B14F-4D97-AF65-F5344CB8AC3E}">
        <p14:creationId xmlns:p14="http://schemas.microsoft.com/office/powerpoint/2010/main" val="330856961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 /></Relationships>
</file>

<file path=ppt/theme/theme1.xml><?xml version="1.0" encoding="utf-8"?>
<a:theme xmlns:a="http://schemas.openxmlformats.org/drawingml/2006/main" name="Ион">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Широкоэкранный</PresentationFormat>
  <Slides>8</Slides>
  <Notes>0</Notes>
  <HiddenSlides>0</HiddenSlides>
  <ScaleCrop>false</ScaleCrop>
  <HeadingPairs>
    <vt:vector size="4" baseType="variant">
      <vt:variant>
        <vt:lpstr>Тема</vt:lpstr>
      </vt:variant>
      <vt:variant>
        <vt:i4>1</vt:i4>
      </vt:variant>
      <vt:variant>
        <vt:lpstr>Заголовки слайдов</vt:lpstr>
      </vt:variant>
      <vt:variant>
        <vt:i4>8</vt:i4>
      </vt:variant>
    </vt:vector>
  </HeadingPairs>
  <TitlesOfParts>
    <vt:vector size="9" baseType="lpstr">
      <vt:lpstr>Ион</vt:lpstr>
      <vt:lpstr>Стресс и профессиональное выгорание. Профилактика.</vt:lpstr>
      <vt:lpstr>Что такое стресс?</vt:lpstr>
      <vt:lpstr>Причины стресса на работе </vt:lpstr>
      <vt:lpstr>Профессиональное выгорание</vt:lpstr>
      <vt:lpstr>Профессиональное выгорание </vt:lpstr>
      <vt:lpstr>Профилактика</vt:lpstr>
      <vt:lpstr>Профилактика </vt:lpstr>
      <vt:lpstr>Профилактика</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Стресс и профессиональное выгорание. Профилактика.</dc:title>
  <dc:creator>Полина Лончакова</dc:creator>
  <cp:lastModifiedBy>Полина Лончакова</cp:lastModifiedBy>
  <cp:revision>4</cp:revision>
  <dcterms:created xsi:type="dcterms:W3CDTF">2024-11-07T11:25:03Z</dcterms:created>
  <dcterms:modified xsi:type="dcterms:W3CDTF">2024-11-08T04:09:52Z</dcterms:modified>
</cp:coreProperties>
</file>